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11" r:id="rId2"/>
  </p:sldMasterIdLst>
  <p:notesMasterIdLst>
    <p:notesMasterId r:id="rId33"/>
  </p:notesMasterIdLst>
  <p:handoutMasterIdLst>
    <p:handoutMasterId r:id="rId34"/>
  </p:handoutMasterIdLst>
  <p:sldIdLst>
    <p:sldId id="517" r:id="rId3"/>
    <p:sldId id="497" r:id="rId4"/>
    <p:sldId id="515" r:id="rId5"/>
    <p:sldId id="516" r:id="rId6"/>
    <p:sldId id="501" r:id="rId7"/>
    <p:sldId id="485" r:id="rId8"/>
    <p:sldId id="482" r:id="rId9"/>
    <p:sldId id="489" r:id="rId10"/>
    <p:sldId id="393" r:id="rId11"/>
    <p:sldId id="479" r:id="rId12"/>
    <p:sldId id="495" r:id="rId13"/>
    <p:sldId id="496" r:id="rId14"/>
    <p:sldId id="341" r:id="rId15"/>
    <p:sldId id="481" r:id="rId16"/>
    <p:sldId id="503" r:id="rId17"/>
    <p:sldId id="494" r:id="rId18"/>
    <p:sldId id="491" r:id="rId19"/>
    <p:sldId id="487" r:id="rId20"/>
    <p:sldId id="493" r:id="rId21"/>
    <p:sldId id="504" r:id="rId22"/>
    <p:sldId id="508" r:id="rId23"/>
    <p:sldId id="509" r:id="rId24"/>
    <p:sldId id="510" r:id="rId25"/>
    <p:sldId id="506" r:id="rId26"/>
    <p:sldId id="511" r:id="rId27"/>
    <p:sldId id="512" r:id="rId28"/>
    <p:sldId id="486" r:id="rId29"/>
    <p:sldId id="505" r:id="rId30"/>
    <p:sldId id="513" r:id="rId31"/>
    <p:sldId id="514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mbria" pitchFamily="18" charset="0"/>
        <a:ea typeface="+mn-ea"/>
        <a:cs typeface="Helvetica" pitchFamily="34" charset="0"/>
        <a:sym typeface="Cambria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EEE4"/>
    <a:srgbClr val="FAE5D6"/>
    <a:srgbClr val="F1CBC7"/>
    <a:srgbClr val="E39991"/>
    <a:srgbClr val="188669"/>
    <a:srgbClr val="324C96"/>
    <a:srgbClr val="F3F7F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E6"/>
          </a:solidFill>
        </a:fill>
      </a:tcStyle>
    </a:wholeTbl>
    <a:band2H>
      <a:tcTxStyle/>
      <a:tcStyle>
        <a:tcBdr/>
        <a:fill>
          <a:solidFill>
            <a:srgbClr val="E8EDF3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ECC"/>
          </a:solidFill>
        </a:fill>
      </a:tcStyle>
    </a:wholeTbl>
    <a:band2H>
      <a:tcTxStyle/>
      <a:tcStyle>
        <a:tcBdr/>
        <a:fill>
          <a:solidFill>
            <a:srgbClr val="FAEFE7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AD0"/>
          </a:solidFill>
        </a:fill>
      </a:tcStyle>
    </a:wholeTbl>
    <a:band2H>
      <a:tcTxStyle/>
      <a:tcStyle>
        <a:tcBdr/>
        <a:fill>
          <a:solidFill>
            <a:srgbClr val="EFF5E9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890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6979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227B928-C61F-4211-8861-51B9DD69F205}" type="datetimeFigureOut">
              <a:rPr lang="ru-RU" altLang="ru-RU"/>
              <a:pPr>
                <a:defRPr/>
              </a:pPr>
              <a:t>17.01.2018</a:t>
            </a:fld>
            <a:endParaRPr lang="ru-RU" altLang="ru-RU"/>
          </a:p>
        </p:txBody>
      </p:sp>
      <p:sp>
        <p:nvSpPr>
          <p:cNvPr id="126980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6981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3DF3F0F-9BD7-4D9D-9BD5-7AAE0DDE8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6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594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7043" name="Shape 595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2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Внизу написать основные коэффициенты которые вошли в интегрированый : количество подразделений и т п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2 основных!!!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Написать внизу слайда в каких уровнях он применяемся в том числе о которых речь пойдёт дальше : районный, межрайонный, городской амбулаторный и специализированный с прикреплёнными населением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Добавить что на  специализированном уровне с прикрепленным населением МП в амбулаторных условиях оплачивается по амбулаторному подушевому нормативу 98 и 2 %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Добавить красным! </a:t>
            </a:r>
          </a:p>
          <a:p>
            <a:r>
              <a:rPr lang="ru-RU" altLang="ru-RU" smtClean="0"/>
              <a:t>Необходимо направления из подушевых условий МО в подушевнее условия другой МО</a:t>
            </a:r>
          </a:p>
          <a:p>
            <a:r>
              <a:rPr lang="ru-RU" altLang="ru-RU" smtClean="0"/>
              <a:t>Направление необходимо для оплаты  МП «принимающим» медицинским организациям за оказанную медицинскую помощь в условиях, в которых данная МО финансируется по Полному или амбулаторному подушевому нормативу</a:t>
            </a:r>
            <a:r>
              <a:rPr lang="en-US" altLang="ru-RU" smtClean="0"/>
              <a:t>!!!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Место для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7042" name="Место для заметок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Было – стало в 2017 году  по 3м  категориям как в тезисах губернатора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0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u="sng" smtClean="0">
                <a:solidFill>
                  <a:srgbClr val="FFC000"/>
                </a:solidFill>
              </a:rPr>
              <a:t>Основные направления, реализованные в проекте</a:t>
            </a:r>
            <a:r>
              <a:rPr lang="ru-RU" altLang="ru-RU" u="sng" smtClean="0">
                <a:solidFill>
                  <a:srgbClr val="FFC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-перераспределение нагрузки между врачом и средним медицинским персоналом;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</a:t>
            </a:r>
            <a:r>
              <a:rPr lang="ru-RU" altLang="ru-RU" b="1" smtClean="0">
                <a:solidFill>
                  <a:srgbClr val="000000"/>
                </a:solidFill>
              </a:rPr>
              <a:t>оптимизированная логистика движения пациентов с разделением потоков на больных и здоровых;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-переход на электронный документооборот, сокращение бумажной документации;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FF0000"/>
                </a:solidFill>
              </a:rPr>
              <a:t>-открытая и вежливая регистратура;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00"/>
                </a:solidFill>
              </a:rPr>
              <a:t>-комфортные условия для пациента в зонах ожидания;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-организация диспансеризации и профилактических осмотров на принципах непрерывного потока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-пациентов с соблюдением нормативов времени приема на одного пациента;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</a:t>
            </a:r>
            <a:r>
              <a:rPr lang="ru-RU" altLang="ru-RU" b="1" smtClean="0">
                <a:solidFill>
                  <a:srgbClr val="000000"/>
                </a:solidFill>
              </a:rPr>
              <a:t>внедрение мониторинга соответствия фактических сроков ожидания оказания медицинской помощи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00"/>
                </a:solidFill>
              </a:rPr>
              <a:t>врачом с момента обращения пациента в медицинскую организацию </a:t>
            </a:r>
            <a:r>
              <a:rPr lang="ru-RU" altLang="ru-RU" smtClean="0">
                <a:solidFill>
                  <a:srgbClr val="000000"/>
                </a:solidFill>
              </a:rPr>
              <a:t>установленным срокам ожидания в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соответствии с Программой государственных гарантий бесплатного оказания гражданам медицинской помощи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Гб 1 уберите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процентах поставить рост! Добавить в таблицу графу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u="sng" smtClean="0">
                <a:solidFill>
                  <a:srgbClr val="FFC000"/>
                </a:solidFill>
              </a:rPr>
              <a:t>Основные направления, реализованные в проекте</a:t>
            </a:r>
            <a:r>
              <a:rPr lang="ru-RU" altLang="ru-RU" u="sng" smtClean="0">
                <a:solidFill>
                  <a:srgbClr val="FFC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-перераспределение нагрузки между врачом и средним медицинским персоналом;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</a:t>
            </a:r>
            <a:r>
              <a:rPr lang="ru-RU" altLang="ru-RU" b="1" smtClean="0">
                <a:solidFill>
                  <a:srgbClr val="000000"/>
                </a:solidFill>
              </a:rPr>
              <a:t>оптимизированная логистика движения пациентов с разделением потоков на больных и здоровых;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-переход на электронный документооборот, сокращение бумажной документации;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FF0000"/>
                </a:solidFill>
              </a:rPr>
              <a:t>-открытая и вежливая регистратура;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00"/>
                </a:solidFill>
              </a:rPr>
              <a:t>-комфортные условия для пациента в зонах ожидания;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-организация диспансеризации и профилактических осмотров на принципах непрерывного потока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-пациентов с соблюдением нормативов времени приема на одного пациента;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-</a:t>
            </a:r>
            <a:r>
              <a:rPr lang="ru-RU" altLang="ru-RU" b="1" smtClean="0">
                <a:solidFill>
                  <a:srgbClr val="000000"/>
                </a:solidFill>
              </a:rPr>
              <a:t>внедрение мониторинга соответствия фактических сроков ожидания оказания медицинской помощи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000000"/>
                </a:solidFill>
              </a:rPr>
              <a:t>врачом с момента обращения пациента в медицинскую организацию </a:t>
            </a:r>
            <a:r>
              <a:rPr lang="ru-RU" altLang="ru-RU" smtClean="0">
                <a:solidFill>
                  <a:srgbClr val="000000"/>
                </a:solidFill>
              </a:rPr>
              <a:t>установленным срокам ожидания в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соответствии с Программой государственных гарантий бесплатного оказания гражданам медицинской помощи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</a:rPr>
              <a:t>Написать внизу слайда в каких уровнях он применяемся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6200"/>
            <a:ext cx="4746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6563" y="901700"/>
            <a:ext cx="8302625" cy="0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5AE7-7573-45D7-A9E8-AC8E32E4D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6490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00063"/>
            <a:ext cx="182563" cy="687387"/>
          </a:xfrm>
          <a:prstGeom prst="rect">
            <a:avLst/>
          </a:prstGeom>
          <a:solidFill>
            <a:srgbClr val="727CA3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19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 w="9525">
            <a:solidFill>
              <a:srgbClr val="727CA3"/>
            </a:solidFill>
            <a:round/>
          </a:ln>
        </p:spPr>
        <p:txBody>
          <a:bodyPr/>
          <a:lstStyle>
            <a:lvl1pPr algn="r">
              <a:defRPr sz="20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1" name="Рисунок 2"/>
          <p:cNvSpPr>
            <a:spLocks noGrp="1"/>
          </p:cNvSpPr>
          <p:nvPr>
            <p:ph type="pic" idx="13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mbria"/>
            </a:endParaRPr>
          </a:p>
        </p:txBody>
      </p:sp>
      <p:sp>
        <p:nvSpPr>
          <p:cNvPr id="19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94360" indent="-320040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indent="-320039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22428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49860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7C7F3AB-B832-40FA-83B8-0C8CD4A0D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1364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екст заголовка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1" cy="7025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30D1C857-930B-4D75-AE2A-CB8C2C916E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42211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6556375" y="276225"/>
            <a:ext cx="0" cy="5853113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2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8A56200A-C040-4B84-A9BC-BA5929E081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846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097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0" y="2155825"/>
            <a:ext cx="9329738" cy="2057400"/>
          </a:xfrm>
          <a:prstGeom prst="rect">
            <a:avLst/>
          </a:prstGeom>
          <a:solidFill>
            <a:srgbClr val="FFFFFF">
              <a:alpha val="6299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0" y="4213225"/>
            <a:ext cx="7539038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Шестиугольник 11"/>
          <p:cNvSpPr>
            <a:spLocks/>
          </p:cNvSpPr>
          <p:nvPr/>
        </p:nvSpPr>
        <p:spPr bwMode="auto">
          <a:xfrm rot="5400000">
            <a:off x="6919913" y="3889375"/>
            <a:ext cx="1535112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Шестиугольник 12"/>
          <p:cNvSpPr>
            <a:spLocks/>
          </p:cNvSpPr>
          <p:nvPr/>
        </p:nvSpPr>
        <p:spPr bwMode="auto">
          <a:xfrm rot="5400000">
            <a:off x="5292726" y="3298825"/>
            <a:ext cx="982662" cy="846137"/>
          </a:xfrm>
          <a:custGeom>
            <a:avLst/>
            <a:gdLst>
              <a:gd name="T0" fmla="*/ 1016819923 w 21600"/>
              <a:gd name="T1" fmla="*/ 649918770 h 21600"/>
              <a:gd name="T2" fmla="*/ 1016819923 w 21600"/>
              <a:gd name="T3" fmla="*/ 649918770 h 21600"/>
              <a:gd name="T4" fmla="*/ 1016819923 w 21600"/>
              <a:gd name="T5" fmla="*/ 649918770 h 21600"/>
              <a:gd name="T6" fmla="*/ 1016819923 w 21600"/>
              <a:gd name="T7" fmla="*/ 64991877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Шестиугольник 13"/>
          <p:cNvSpPr>
            <a:spLocks/>
          </p:cNvSpPr>
          <p:nvPr/>
        </p:nvSpPr>
        <p:spPr bwMode="auto">
          <a:xfrm rot="5400000">
            <a:off x="8400256" y="313532"/>
            <a:ext cx="1192213" cy="1028700"/>
          </a:xfrm>
          <a:custGeom>
            <a:avLst/>
            <a:gdLst>
              <a:gd name="T0" fmla="*/ 1816005446 w 21600"/>
              <a:gd name="T1" fmla="*/ 1165545294 h 21600"/>
              <a:gd name="T2" fmla="*/ 1816005446 w 21600"/>
              <a:gd name="T3" fmla="*/ 1165545294 h 21600"/>
              <a:gd name="T4" fmla="*/ 1816005446 w 21600"/>
              <a:gd name="T5" fmla="*/ 1165545294 h 21600"/>
              <a:gd name="T6" fmla="*/ 1816005446 w 21600"/>
              <a:gd name="T7" fmla="*/ 116554529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Шестиугольник 14"/>
          <p:cNvSpPr>
            <a:spLocks/>
          </p:cNvSpPr>
          <p:nvPr/>
        </p:nvSpPr>
        <p:spPr bwMode="auto">
          <a:xfrm rot="5400000">
            <a:off x="5033962" y="-136525"/>
            <a:ext cx="1535113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Шестиугольник 15"/>
          <p:cNvSpPr>
            <a:spLocks/>
          </p:cNvSpPr>
          <p:nvPr/>
        </p:nvSpPr>
        <p:spPr bwMode="auto">
          <a:xfrm rot="5400000">
            <a:off x="6557963" y="2735263"/>
            <a:ext cx="839787" cy="725487"/>
          </a:xfrm>
          <a:custGeom>
            <a:avLst/>
            <a:gdLst>
              <a:gd name="T0" fmla="*/ 635005173 w 21600"/>
              <a:gd name="T1" fmla="*/ 408545342 h 21600"/>
              <a:gd name="T2" fmla="*/ 635005173 w 21600"/>
              <a:gd name="T3" fmla="*/ 408545342 h 21600"/>
              <a:gd name="T4" fmla="*/ 635005173 w 21600"/>
              <a:gd name="T5" fmla="*/ 408545342 h 21600"/>
              <a:gd name="T6" fmla="*/ 635005173 w 21600"/>
              <a:gd name="T7" fmla="*/ 408545342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8FDFE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Шестиугольник 16"/>
          <p:cNvSpPr>
            <a:spLocks/>
          </p:cNvSpPr>
          <p:nvPr/>
        </p:nvSpPr>
        <p:spPr bwMode="auto">
          <a:xfrm rot="5400000">
            <a:off x="8414545" y="5323681"/>
            <a:ext cx="982662" cy="847725"/>
          </a:xfrm>
          <a:custGeom>
            <a:avLst/>
            <a:gdLst>
              <a:gd name="T0" fmla="*/ 1017111764 w 21600"/>
              <a:gd name="T1" fmla="*/ 652546915 h 21600"/>
              <a:gd name="T2" fmla="*/ 1017111764 w 21600"/>
              <a:gd name="T3" fmla="*/ 652546915 h 21600"/>
              <a:gd name="T4" fmla="*/ 1017111764 w 21600"/>
              <a:gd name="T5" fmla="*/ 652546915 h 21600"/>
              <a:gd name="T6" fmla="*/ 1017111764 w 21600"/>
              <a:gd name="T7" fmla="*/ 65254691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DBF5F9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Шестиугольник 17"/>
          <p:cNvSpPr>
            <a:spLocks/>
          </p:cNvSpPr>
          <p:nvPr/>
        </p:nvSpPr>
        <p:spPr bwMode="auto">
          <a:xfrm rot="5400000">
            <a:off x="6321426" y="768350"/>
            <a:ext cx="2051050" cy="1768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Шестиугольник 18"/>
          <p:cNvSpPr>
            <a:spLocks/>
          </p:cNvSpPr>
          <p:nvPr/>
        </p:nvSpPr>
        <p:spPr bwMode="auto">
          <a:xfrm rot="5400000">
            <a:off x="8358188" y="2227262"/>
            <a:ext cx="1042988" cy="900113"/>
          </a:xfrm>
          <a:custGeom>
            <a:avLst/>
            <a:gdLst>
              <a:gd name="T0" fmla="*/ 1217061345 w 21600"/>
              <a:gd name="T1" fmla="*/ 781428809 h 21600"/>
              <a:gd name="T2" fmla="*/ 1217061345 w 21600"/>
              <a:gd name="T3" fmla="*/ 781428809 h 21600"/>
              <a:gd name="T4" fmla="*/ 1217061345 w 21600"/>
              <a:gd name="T5" fmla="*/ 781428809 h 21600"/>
              <a:gd name="T6" fmla="*/ 1217061345 w 21600"/>
              <a:gd name="T7" fmla="*/ 78142880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Шестиугольник 19"/>
          <p:cNvSpPr>
            <a:spLocks/>
          </p:cNvSpPr>
          <p:nvPr/>
        </p:nvSpPr>
        <p:spPr bwMode="auto">
          <a:xfrm rot="5400000">
            <a:off x="5849144" y="1397794"/>
            <a:ext cx="1533525" cy="1322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" name="Шестиугольник 20"/>
          <p:cNvSpPr>
            <a:spLocks/>
          </p:cNvSpPr>
          <p:nvPr/>
        </p:nvSpPr>
        <p:spPr bwMode="auto">
          <a:xfrm rot="5400000">
            <a:off x="4147343" y="-118268"/>
            <a:ext cx="1066801" cy="919162"/>
          </a:xfrm>
          <a:custGeom>
            <a:avLst/>
            <a:gdLst>
              <a:gd name="T0" fmla="*/ 1300500057 w 21600"/>
              <a:gd name="T1" fmla="*/ 832278978 h 21600"/>
              <a:gd name="T2" fmla="*/ 1300500057 w 21600"/>
              <a:gd name="T3" fmla="*/ 832278978 h 21600"/>
              <a:gd name="T4" fmla="*/ 1300500057 w 21600"/>
              <a:gd name="T5" fmla="*/ 832278978 h 21600"/>
              <a:gd name="T6" fmla="*/ 1300500057 w 21600"/>
              <a:gd name="T7" fmla="*/ 83227897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" name="Шестиугольник 21"/>
          <p:cNvSpPr>
            <a:spLocks/>
          </p:cNvSpPr>
          <p:nvPr/>
        </p:nvSpPr>
        <p:spPr bwMode="auto">
          <a:xfrm rot="5400000">
            <a:off x="7662863" y="-661988"/>
            <a:ext cx="1533526" cy="13239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Шестиугольник 22"/>
          <p:cNvSpPr>
            <a:spLocks/>
          </p:cNvSpPr>
          <p:nvPr/>
        </p:nvSpPr>
        <p:spPr bwMode="auto">
          <a:xfrm rot="5400000">
            <a:off x="7240588" y="3233737"/>
            <a:ext cx="1905000" cy="1641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" name="Шестиугольник 23"/>
          <p:cNvSpPr>
            <a:spLocks/>
          </p:cNvSpPr>
          <p:nvPr/>
        </p:nvSpPr>
        <p:spPr bwMode="auto">
          <a:xfrm rot="5400000">
            <a:off x="5896769" y="3575844"/>
            <a:ext cx="835025" cy="719137"/>
          </a:xfrm>
          <a:custGeom>
            <a:avLst/>
            <a:gdLst>
              <a:gd name="T0" fmla="*/ 623639465 w 21600"/>
              <a:gd name="T1" fmla="*/ 398749048 h 21600"/>
              <a:gd name="T2" fmla="*/ 623639465 w 21600"/>
              <a:gd name="T3" fmla="*/ 398749048 h 21600"/>
              <a:gd name="T4" fmla="*/ 623639465 w 21600"/>
              <a:gd name="T5" fmla="*/ 398749048 h 21600"/>
              <a:gd name="T6" fmla="*/ 623639465 w 21600"/>
              <a:gd name="T7" fmla="*/ 39874904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" name="Шестиугольник 24"/>
          <p:cNvSpPr>
            <a:spLocks/>
          </p:cNvSpPr>
          <p:nvPr/>
        </p:nvSpPr>
        <p:spPr bwMode="auto">
          <a:xfrm rot="5400000">
            <a:off x="5854700" y="-107950"/>
            <a:ext cx="1968501" cy="1698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Шестиугольник 25"/>
          <p:cNvSpPr>
            <a:spLocks/>
          </p:cNvSpPr>
          <p:nvPr/>
        </p:nvSpPr>
        <p:spPr bwMode="auto">
          <a:xfrm rot="5400000">
            <a:off x="8358982" y="4622006"/>
            <a:ext cx="1027112" cy="885825"/>
          </a:xfrm>
          <a:custGeom>
            <a:avLst/>
            <a:gdLst>
              <a:gd name="T0" fmla="*/ 1161142365 w 21600"/>
              <a:gd name="T1" fmla="*/ 744540055 h 21600"/>
              <a:gd name="T2" fmla="*/ 1161142365 w 21600"/>
              <a:gd name="T3" fmla="*/ 744540055 h 21600"/>
              <a:gd name="T4" fmla="*/ 1161142365 w 21600"/>
              <a:gd name="T5" fmla="*/ 744540055 h 21600"/>
              <a:gd name="T6" fmla="*/ 1161142365 w 21600"/>
              <a:gd name="T7" fmla="*/ 74454005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" name="Шестиугольник 26"/>
          <p:cNvSpPr>
            <a:spLocks/>
          </p:cNvSpPr>
          <p:nvPr/>
        </p:nvSpPr>
        <p:spPr bwMode="auto">
          <a:xfrm rot="5400000">
            <a:off x="4579938" y="73025"/>
            <a:ext cx="1063625" cy="917575"/>
          </a:xfrm>
          <a:custGeom>
            <a:avLst/>
            <a:gdLst>
              <a:gd name="T0" fmla="*/ 1290025657 w 21600"/>
              <a:gd name="T1" fmla="*/ 827649804 h 21600"/>
              <a:gd name="T2" fmla="*/ 1290025657 w 21600"/>
              <a:gd name="T3" fmla="*/ 827649804 h 21600"/>
              <a:gd name="T4" fmla="*/ 1290025657 w 21600"/>
              <a:gd name="T5" fmla="*/ 827649804 h 21600"/>
              <a:gd name="T6" fmla="*/ 1290025657 w 21600"/>
              <a:gd name="T7" fmla="*/ 82764980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4" name="Шестиугольник 27"/>
          <p:cNvSpPr>
            <a:spLocks/>
          </p:cNvSpPr>
          <p:nvPr/>
        </p:nvSpPr>
        <p:spPr bwMode="auto">
          <a:xfrm rot="5400000">
            <a:off x="7922418" y="1456532"/>
            <a:ext cx="1312863" cy="1130300"/>
          </a:xfrm>
          <a:custGeom>
            <a:avLst/>
            <a:gdLst>
              <a:gd name="T0" fmla="*/ 2147483647 w 21600"/>
              <a:gd name="T1" fmla="*/ 1548628059 h 21600"/>
              <a:gd name="T2" fmla="*/ 2147483647 w 21600"/>
              <a:gd name="T3" fmla="*/ 1548628059 h 21600"/>
              <a:gd name="T4" fmla="*/ 2147483647 w 21600"/>
              <a:gd name="T5" fmla="*/ 1548628059 h 21600"/>
              <a:gd name="T6" fmla="*/ 2147483647 w 21600"/>
              <a:gd name="T7" fmla="*/ 154862805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Шестиугольник 28"/>
          <p:cNvSpPr>
            <a:spLocks/>
          </p:cNvSpPr>
          <p:nvPr/>
        </p:nvSpPr>
        <p:spPr bwMode="auto">
          <a:xfrm rot="5400000">
            <a:off x="5046663" y="2092325"/>
            <a:ext cx="1357312" cy="1169988"/>
          </a:xfrm>
          <a:custGeom>
            <a:avLst/>
            <a:gdLst>
              <a:gd name="T0" fmla="*/ 2147483647 w 21600"/>
              <a:gd name="T1" fmla="*/ 1715182800 h 21600"/>
              <a:gd name="T2" fmla="*/ 2147483647 w 21600"/>
              <a:gd name="T3" fmla="*/ 1715182800 h 21600"/>
              <a:gd name="T4" fmla="*/ 2147483647 w 21600"/>
              <a:gd name="T5" fmla="*/ 1715182800 h 21600"/>
              <a:gd name="T6" fmla="*/ 2147483647 w 21600"/>
              <a:gd name="T7" fmla="*/ 171518280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Шестиугольник 29"/>
          <p:cNvSpPr>
            <a:spLocks/>
          </p:cNvSpPr>
          <p:nvPr/>
        </p:nvSpPr>
        <p:spPr bwMode="auto">
          <a:xfrm rot="5400000">
            <a:off x="6488113" y="2211387"/>
            <a:ext cx="2705100" cy="2333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Шестиугольник 31"/>
          <p:cNvSpPr>
            <a:spLocks/>
          </p:cNvSpPr>
          <p:nvPr/>
        </p:nvSpPr>
        <p:spPr bwMode="auto">
          <a:xfrm>
            <a:off x="6777038" y="-192088"/>
            <a:ext cx="1652587" cy="191770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Шестиугольник 32"/>
          <p:cNvSpPr>
            <a:spLocks/>
          </p:cNvSpPr>
          <p:nvPr/>
        </p:nvSpPr>
        <p:spPr bwMode="auto">
          <a:xfrm>
            <a:off x="6777038" y="1871663"/>
            <a:ext cx="2159000" cy="2503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Шестиугольник 33"/>
          <p:cNvSpPr>
            <a:spLocks/>
          </p:cNvSpPr>
          <p:nvPr/>
        </p:nvSpPr>
        <p:spPr bwMode="auto">
          <a:xfrm>
            <a:off x="8045450" y="4452938"/>
            <a:ext cx="968375" cy="1125537"/>
          </a:xfrm>
          <a:custGeom>
            <a:avLst/>
            <a:gdLst>
              <a:gd name="T0" fmla="*/ 974065458 w 21600"/>
              <a:gd name="T1" fmla="*/ 1526434468 h 21600"/>
              <a:gd name="T2" fmla="*/ 974065458 w 21600"/>
              <a:gd name="T3" fmla="*/ 1526434468 h 21600"/>
              <a:gd name="T4" fmla="*/ 974065458 w 21600"/>
              <a:gd name="T5" fmla="*/ 1526434468 h 21600"/>
              <a:gd name="T6" fmla="*/ 974065458 w 21600"/>
              <a:gd name="T7" fmla="*/ 152643446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TextBox 35"/>
          <p:cNvSpPr>
            <a:spLocks noChangeArrowheads="1"/>
          </p:cNvSpPr>
          <p:nvPr/>
        </p:nvSpPr>
        <p:spPr bwMode="auto">
          <a:xfrm>
            <a:off x="1216025" y="398463"/>
            <a:ext cx="2987675" cy="490537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Министерство здравоохранения </a:t>
            </a:r>
            <a:endParaRPr lang="ru-RU" altLang="ru-RU" sz="1400">
              <a:solidFill>
                <a:srgbClr val="46566D"/>
              </a:solidFill>
              <a:latin typeface="Arial" charset="0"/>
              <a:cs typeface="Arial" charset="0"/>
              <a:sym typeface="Arial" charset="0"/>
            </a:endParaRPr>
          </a:p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Кировской области</a:t>
            </a:r>
          </a:p>
        </p:txBody>
      </p:sp>
      <p:sp>
        <p:nvSpPr>
          <p:cNvPr id="31" name="Прямая соединительная линия 9"/>
          <p:cNvSpPr>
            <a:spLocks noChangeShapeType="1"/>
          </p:cNvSpPr>
          <p:nvPr/>
        </p:nvSpPr>
        <p:spPr bwMode="auto">
          <a:xfrm>
            <a:off x="0" y="2155825"/>
            <a:ext cx="6310313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Шестиугольник 10"/>
          <p:cNvSpPr>
            <a:spLocks/>
          </p:cNvSpPr>
          <p:nvPr/>
        </p:nvSpPr>
        <p:spPr bwMode="auto">
          <a:xfrm rot="5400000">
            <a:off x="4352926" y="1162050"/>
            <a:ext cx="1308100" cy="1127125"/>
          </a:xfrm>
          <a:custGeom>
            <a:avLst/>
            <a:gdLst>
              <a:gd name="T0" fmla="*/ 2147483647 w 21600"/>
              <a:gd name="T1" fmla="*/ 1534442510 h 21600"/>
              <a:gd name="T2" fmla="*/ 2147483647 w 21600"/>
              <a:gd name="T3" fmla="*/ 1534442510 h 21600"/>
              <a:gd name="T4" fmla="*/ 2147483647 w 21600"/>
              <a:gd name="T5" fmla="*/ 1534442510 h 21600"/>
              <a:gd name="T6" fmla="*/ 2147483647 w 21600"/>
              <a:gd name="T7" fmla="*/ 153444251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Шестиугольник 34"/>
          <p:cNvSpPr>
            <a:spLocks/>
          </p:cNvSpPr>
          <p:nvPr/>
        </p:nvSpPr>
        <p:spPr bwMode="auto">
          <a:xfrm>
            <a:off x="5140325" y="1423988"/>
            <a:ext cx="1446213" cy="1677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Шестиугольник 30"/>
          <p:cNvSpPr>
            <a:spLocks/>
          </p:cNvSpPr>
          <p:nvPr/>
        </p:nvSpPr>
        <p:spPr bwMode="auto">
          <a:xfrm>
            <a:off x="4681538" y="222250"/>
            <a:ext cx="1036637" cy="1201738"/>
          </a:xfrm>
          <a:custGeom>
            <a:avLst/>
            <a:gdLst>
              <a:gd name="T0" fmla="*/ 1192820378 w 21600"/>
              <a:gd name="T1" fmla="*/ 1859510518 h 21600"/>
              <a:gd name="T2" fmla="*/ 1192820378 w 21600"/>
              <a:gd name="T3" fmla="*/ 1859510518 h 21600"/>
              <a:gd name="T4" fmla="*/ 1192820378 w 21600"/>
              <a:gd name="T5" fmla="*/ 1859510518 h 21600"/>
              <a:gd name="T6" fmla="*/ 1192820378 w 21600"/>
              <a:gd name="T7" fmla="*/ 185951051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22250"/>
            <a:ext cx="863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" name="Текст заголовка"/>
          <p:cNvSpPr>
            <a:spLocks noGrp="1"/>
          </p:cNvSpPr>
          <p:nvPr>
            <p:ph type="title"/>
          </p:nvPr>
        </p:nvSpPr>
        <p:spPr>
          <a:xfrm>
            <a:off x="325438" y="2130425"/>
            <a:ext cx="4694238" cy="20822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325438" y="6048375"/>
            <a:ext cx="6400801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66D"/>
                </a:solidFill>
              </a:defRPr>
            </a:lvl1pPr>
            <a:lvl2pPr indent="457200">
              <a:defRPr>
                <a:solidFill>
                  <a:srgbClr val="46566D"/>
                </a:solidFill>
              </a:defRPr>
            </a:lvl2pPr>
            <a:lvl3pPr indent="914400">
              <a:defRPr>
                <a:solidFill>
                  <a:srgbClr val="46566D"/>
                </a:solidFill>
              </a:defRPr>
            </a:lvl3pPr>
            <a:lvl4pPr indent="1371600">
              <a:defRPr>
                <a:solidFill>
                  <a:srgbClr val="46566D"/>
                </a:solidFill>
              </a:defRPr>
            </a:lvl4pPr>
            <a:lvl5pPr indent="1828800">
              <a:defRPr>
                <a:solidFill>
                  <a:srgbClr val="46566D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270625" y="6356350"/>
            <a:ext cx="28257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64B4A-186A-49CC-BED1-3D728BA7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9817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FCD4A-2387-414E-8DAE-667780A80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50273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6200"/>
            <a:ext cx="4746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6563" y="901700"/>
            <a:ext cx="8302625" cy="0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5C99-6A3C-48BC-88D3-AB47461AF2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61004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6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4572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9144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13716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18288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1216025" y="6354763"/>
            <a:ext cx="361950" cy="366712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AF52003E-063D-44D0-BCA7-358FA2E4D0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3002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Текст заголовка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6CCC9F3E-0056-44A1-BF18-A48F90C1F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0338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914400" y="2819400"/>
            <a:ext cx="7315200" cy="1279525"/>
          </a:xfrm>
          <a:prstGeom prst="rect">
            <a:avLst/>
          </a:prstGeom>
          <a:noFill/>
          <a:ln w="6350" cap="rnd">
            <a:solidFill>
              <a:srgbClr val="727CA3"/>
            </a:solidFill>
            <a:miter lim="800000"/>
            <a:headEnd/>
            <a:tailEnd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914400" y="2819400"/>
            <a:ext cx="228600" cy="1279525"/>
          </a:xfrm>
          <a:prstGeom prst="rect">
            <a:avLst/>
          </a:prstGeom>
          <a:solidFill>
            <a:srgbClr val="727CA3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22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defRPr sz="3200" b="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1069975" y="6354763"/>
            <a:ext cx="361950" cy="366712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E1CE33C-C141-471E-9F66-89015D66A5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8665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5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AD43BB59-D07C-4C40-826C-A4635C6CE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6413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5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4572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9144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13716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18288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1216025" y="6354763"/>
            <a:ext cx="361950" cy="366712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78BB25C-21D4-403D-8E0C-F35914F0E7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7766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4" name="Текст 3"/>
          <p:cNvSpPr>
            <a:spLocks noGrp="1"/>
          </p:cNvSpPr>
          <p:nvPr>
            <p:ph type="body" sz="quarter" idx="1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30542CE2-B1FB-4B45-8053-0FC0578D9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6887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5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303100E2-3B4E-46DE-8449-EFB87C6E2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9433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296AD1F-9D73-4F3E-98AD-D9073A4405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7962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flipH="1">
            <a:off x="6178550" y="307975"/>
            <a:ext cx="0" cy="6034088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70" name="Текст заголовка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1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41F96392-CECE-44E8-9D71-CC466109B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41208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00063"/>
            <a:ext cx="182563" cy="687387"/>
          </a:xfrm>
          <a:prstGeom prst="rect">
            <a:avLst/>
          </a:prstGeom>
          <a:solidFill>
            <a:srgbClr val="727CA3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8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 w="9525">
            <a:solidFill>
              <a:srgbClr val="727CA3"/>
            </a:solidFill>
            <a:round/>
          </a:ln>
        </p:spPr>
        <p:txBody>
          <a:bodyPr/>
          <a:lstStyle>
            <a:lvl1pPr algn="r">
              <a:defRPr sz="20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3" name="Рисунок 2"/>
          <p:cNvSpPr>
            <a:spLocks noGrp="1"/>
          </p:cNvSpPr>
          <p:nvPr>
            <p:ph type="pic" idx="13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mbria"/>
            </a:endParaRPr>
          </a:p>
        </p:txBody>
      </p:sp>
      <p:sp>
        <p:nvSpPr>
          <p:cNvPr id="38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94360" indent="-320040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indent="-320039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22428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49860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323A68F1-DFA4-4450-B458-DC6D6644F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37288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Текст заголовка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1" cy="7025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B20999AC-F63A-4A10-B3EF-962F753D5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08727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6556375" y="276225"/>
            <a:ext cx="0" cy="5853113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4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F21D97D6-586E-4D96-9F29-5318546A4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97440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Текст заголовка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7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indent="4572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indent="9144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indent="13716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indent="18288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34BFDFFA-32BD-40C9-83FD-833DE5668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06897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11CE90FE-848A-4AA8-A417-1E6170928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89996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 0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5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9320A76C-20F9-44A7-A6FC-C34033BA4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1151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C4E6596D-BA95-4BBE-961E-2386E63AE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17052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Текст заголовка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2FEE8BF2-2287-4F1D-A03B-71F8300620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885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3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spcBef>
                <a:spcPts val="600"/>
              </a:spcBef>
              <a:buSzPct val="100000"/>
              <a:buFont typeface="Arial"/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C9A81C38-58DA-4B9B-BF6F-6DD08A276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98112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3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518B2A06-382F-4360-B168-D092AC5DA5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13857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741839E0-C916-4B57-954C-705CE40A8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72337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87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8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7E54EB09-710F-41A1-8154-28E6E73396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96919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Текст заголовка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7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mbria"/>
            </a:endParaRPr>
          </a:p>
        </p:txBody>
      </p:sp>
      <p:sp>
        <p:nvSpPr>
          <p:cNvPr id="498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94166414-29E5-4A81-968F-FF3DD5EEA2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87095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7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8FA5250F-842E-4EF4-A24E-D87C6735E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84458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1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1BAFBAC7-4C1B-4ED5-8FE9-BE2DB93ED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98367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097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0" y="2155825"/>
            <a:ext cx="9329738" cy="2057400"/>
          </a:xfrm>
          <a:prstGeom prst="rect">
            <a:avLst/>
          </a:prstGeom>
          <a:solidFill>
            <a:srgbClr val="FFFFFF">
              <a:alpha val="6299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0" y="4213225"/>
            <a:ext cx="7539038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Шестиугольник 11"/>
          <p:cNvSpPr>
            <a:spLocks/>
          </p:cNvSpPr>
          <p:nvPr/>
        </p:nvSpPr>
        <p:spPr bwMode="auto">
          <a:xfrm rot="5400000">
            <a:off x="6919913" y="3889375"/>
            <a:ext cx="1535112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Шестиугольник 12"/>
          <p:cNvSpPr>
            <a:spLocks/>
          </p:cNvSpPr>
          <p:nvPr/>
        </p:nvSpPr>
        <p:spPr bwMode="auto">
          <a:xfrm rot="5400000">
            <a:off x="5292726" y="3298825"/>
            <a:ext cx="982662" cy="846137"/>
          </a:xfrm>
          <a:custGeom>
            <a:avLst/>
            <a:gdLst>
              <a:gd name="T0" fmla="*/ 1016819923 w 21600"/>
              <a:gd name="T1" fmla="*/ 649918770 h 21600"/>
              <a:gd name="T2" fmla="*/ 1016819923 w 21600"/>
              <a:gd name="T3" fmla="*/ 649918770 h 21600"/>
              <a:gd name="T4" fmla="*/ 1016819923 w 21600"/>
              <a:gd name="T5" fmla="*/ 649918770 h 21600"/>
              <a:gd name="T6" fmla="*/ 1016819923 w 21600"/>
              <a:gd name="T7" fmla="*/ 64991877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Шестиугольник 13"/>
          <p:cNvSpPr>
            <a:spLocks/>
          </p:cNvSpPr>
          <p:nvPr/>
        </p:nvSpPr>
        <p:spPr bwMode="auto">
          <a:xfrm rot="5400000">
            <a:off x="8400256" y="313532"/>
            <a:ext cx="1192213" cy="1028700"/>
          </a:xfrm>
          <a:custGeom>
            <a:avLst/>
            <a:gdLst>
              <a:gd name="T0" fmla="*/ 1816005446 w 21600"/>
              <a:gd name="T1" fmla="*/ 1165545294 h 21600"/>
              <a:gd name="T2" fmla="*/ 1816005446 w 21600"/>
              <a:gd name="T3" fmla="*/ 1165545294 h 21600"/>
              <a:gd name="T4" fmla="*/ 1816005446 w 21600"/>
              <a:gd name="T5" fmla="*/ 1165545294 h 21600"/>
              <a:gd name="T6" fmla="*/ 1816005446 w 21600"/>
              <a:gd name="T7" fmla="*/ 116554529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Шестиугольник 14"/>
          <p:cNvSpPr>
            <a:spLocks/>
          </p:cNvSpPr>
          <p:nvPr/>
        </p:nvSpPr>
        <p:spPr bwMode="auto">
          <a:xfrm rot="5400000">
            <a:off x="5033962" y="-136525"/>
            <a:ext cx="1535113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Шестиугольник 15"/>
          <p:cNvSpPr>
            <a:spLocks/>
          </p:cNvSpPr>
          <p:nvPr/>
        </p:nvSpPr>
        <p:spPr bwMode="auto">
          <a:xfrm rot="5400000">
            <a:off x="6557963" y="2735263"/>
            <a:ext cx="839787" cy="725487"/>
          </a:xfrm>
          <a:custGeom>
            <a:avLst/>
            <a:gdLst>
              <a:gd name="T0" fmla="*/ 635005173 w 21600"/>
              <a:gd name="T1" fmla="*/ 408545342 h 21600"/>
              <a:gd name="T2" fmla="*/ 635005173 w 21600"/>
              <a:gd name="T3" fmla="*/ 408545342 h 21600"/>
              <a:gd name="T4" fmla="*/ 635005173 w 21600"/>
              <a:gd name="T5" fmla="*/ 408545342 h 21600"/>
              <a:gd name="T6" fmla="*/ 635005173 w 21600"/>
              <a:gd name="T7" fmla="*/ 408545342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8FDFE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Шестиугольник 16"/>
          <p:cNvSpPr>
            <a:spLocks/>
          </p:cNvSpPr>
          <p:nvPr/>
        </p:nvSpPr>
        <p:spPr bwMode="auto">
          <a:xfrm rot="5400000">
            <a:off x="8414545" y="5323681"/>
            <a:ext cx="982662" cy="847725"/>
          </a:xfrm>
          <a:custGeom>
            <a:avLst/>
            <a:gdLst>
              <a:gd name="T0" fmla="*/ 1017111764 w 21600"/>
              <a:gd name="T1" fmla="*/ 652546915 h 21600"/>
              <a:gd name="T2" fmla="*/ 1017111764 w 21600"/>
              <a:gd name="T3" fmla="*/ 652546915 h 21600"/>
              <a:gd name="T4" fmla="*/ 1017111764 w 21600"/>
              <a:gd name="T5" fmla="*/ 652546915 h 21600"/>
              <a:gd name="T6" fmla="*/ 1017111764 w 21600"/>
              <a:gd name="T7" fmla="*/ 65254691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DBF5F9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Шестиугольник 17"/>
          <p:cNvSpPr>
            <a:spLocks/>
          </p:cNvSpPr>
          <p:nvPr/>
        </p:nvSpPr>
        <p:spPr bwMode="auto">
          <a:xfrm rot="5400000">
            <a:off x="6321426" y="768350"/>
            <a:ext cx="2051050" cy="1768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Шестиугольник 18"/>
          <p:cNvSpPr>
            <a:spLocks/>
          </p:cNvSpPr>
          <p:nvPr/>
        </p:nvSpPr>
        <p:spPr bwMode="auto">
          <a:xfrm rot="5400000">
            <a:off x="8358188" y="2227262"/>
            <a:ext cx="1042988" cy="900113"/>
          </a:xfrm>
          <a:custGeom>
            <a:avLst/>
            <a:gdLst>
              <a:gd name="T0" fmla="*/ 1217061345 w 21600"/>
              <a:gd name="T1" fmla="*/ 781428809 h 21600"/>
              <a:gd name="T2" fmla="*/ 1217061345 w 21600"/>
              <a:gd name="T3" fmla="*/ 781428809 h 21600"/>
              <a:gd name="T4" fmla="*/ 1217061345 w 21600"/>
              <a:gd name="T5" fmla="*/ 781428809 h 21600"/>
              <a:gd name="T6" fmla="*/ 1217061345 w 21600"/>
              <a:gd name="T7" fmla="*/ 78142880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Шестиугольник 19"/>
          <p:cNvSpPr>
            <a:spLocks/>
          </p:cNvSpPr>
          <p:nvPr/>
        </p:nvSpPr>
        <p:spPr bwMode="auto">
          <a:xfrm rot="5400000">
            <a:off x="5849144" y="1397794"/>
            <a:ext cx="1533525" cy="1322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" name="Шестиугольник 20"/>
          <p:cNvSpPr>
            <a:spLocks/>
          </p:cNvSpPr>
          <p:nvPr/>
        </p:nvSpPr>
        <p:spPr bwMode="auto">
          <a:xfrm rot="5400000">
            <a:off x="4147343" y="-118268"/>
            <a:ext cx="1066801" cy="919162"/>
          </a:xfrm>
          <a:custGeom>
            <a:avLst/>
            <a:gdLst>
              <a:gd name="T0" fmla="*/ 1300500057 w 21600"/>
              <a:gd name="T1" fmla="*/ 832278978 h 21600"/>
              <a:gd name="T2" fmla="*/ 1300500057 w 21600"/>
              <a:gd name="T3" fmla="*/ 832278978 h 21600"/>
              <a:gd name="T4" fmla="*/ 1300500057 w 21600"/>
              <a:gd name="T5" fmla="*/ 832278978 h 21600"/>
              <a:gd name="T6" fmla="*/ 1300500057 w 21600"/>
              <a:gd name="T7" fmla="*/ 83227897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" name="Шестиугольник 21"/>
          <p:cNvSpPr>
            <a:spLocks/>
          </p:cNvSpPr>
          <p:nvPr/>
        </p:nvSpPr>
        <p:spPr bwMode="auto">
          <a:xfrm rot="5400000">
            <a:off x="7662863" y="-661988"/>
            <a:ext cx="1533526" cy="13239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Шестиугольник 22"/>
          <p:cNvSpPr>
            <a:spLocks/>
          </p:cNvSpPr>
          <p:nvPr/>
        </p:nvSpPr>
        <p:spPr bwMode="auto">
          <a:xfrm rot="5400000">
            <a:off x="7240588" y="3233737"/>
            <a:ext cx="1905000" cy="1641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" name="Шестиугольник 23"/>
          <p:cNvSpPr>
            <a:spLocks/>
          </p:cNvSpPr>
          <p:nvPr/>
        </p:nvSpPr>
        <p:spPr bwMode="auto">
          <a:xfrm rot="5400000">
            <a:off x="5896769" y="3575844"/>
            <a:ext cx="835025" cy="719137"/>
          </a:xfrm>
          <a:custGeom>
            <a:avLst/>
            <a:gdLst>
              <a:gd name="T0" fmla="*/ 623639465 w 21600"/>
              <a:gd name="T1" fmla="*/ 398749048 h 21600"/>
              <a:gd name="T2" fmla="*/ 623639465 w 21600"/>
              <a:gd name="T3" fmla="*/ 398749048 h 21600"/>
              <a:gd name="T4" fmla="*/ 623639465 w 21600"/>
              <a:gd name="T5" fmla="*/ 398749048 h 21600"/>
              <a:gd name="T6" fmla="*/ 623639465 w 21600"/>
              <a:gd name="T7" fmla="*/ 39874904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" name="Шестиугольник 24"/>
          <p:cNvSpPr>
            <a:spLocks/>
          </p:cNvSpPr>
          <p:nvPr/>
        </p:nvSpPr>
        <p:spPr bwMode="auto">
          <a:xfrm rot="5400000">
            <a:off x="5854700" y="-107950"/>
            <a:ext cx="1968501" cy="1698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Шестиугольник 25"/>
          <p:cNvSpPr>
            <a:spLocks/>
          </p:cNvSpPr>
          <p:nvPr/>
        </p:nvSpPr>
        <p:spPr bwMode="auto">
          <a:xfrm rot="5400000">
            <a:off x="8358982" y="4622006"/>
            <a:ext cx="1027112" cy="885825"/>
          </a:xfrm>
          <a:custGeom>
            <a:avLst/>
            <a:gdLst>
              <a:gd name="T0" fmla="*/ 1161142365 w 21600"/>
              <a:gd name="T1" fmla="*/ 744540055 h 21600"/>
              <a:gd name="T2" fmla="*/ 1161142365 w 21600"/>
              <a:gd name="T3" fmla="*/ 744540055 h 21600"/>
              <a:gd name="T4" fmla="*/ 1161142365 w 21600"/>
              <a:gd name="T5" fmla="*/ 744540055 h 21600"/>
              <a:gd name="T6" fmla="*/ 1161142365 w 21600"/>
              <a:gd name="T7" fmla="*/ 74454005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" name="Шестиугольник 26"/>
          <p:cNvSpPr>
            <a:spLocks/>
          </p:cNvSpPr>
          <p:nvPr/>
        </p:nvSpPr>
        <p:spPr bwMode="auto">
          <a:xfrm rot="5400000">
            <a:off x="4579938" y="73025"/>
            <a:ext cx="1063625" cy="917575"/>
          </a:xfrm>
          <a:custGeom>
            <a:avLst/>
            <a:gdLst>
              <a:gd name="T0" fmla="*/ 1290025657 w 21600"/>
              <a:gd name="T1" fmla="*/ 827649804 h 21600"/>
              <a:gd name="T2" fmla="*/ 1290025657 w 21600"/>
              <a:gd name="T3" fmla="*/ 827649804 h 21600"/>
              <a:gd name="T4" fmla="*/ 1290025657 w 21600"/>
              <a:gd name="T5" fmla="*/ 827649804 h 21600"/>
              <a:gd name="T6" fmla="*/ 1290025657 w 21600"/>
              <a:gd name="T7" fmla="*/ 82764980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4" name="Шестиугольник 27"/>
          <p:cNvSpPr>
            <a:spLocks/>
          </p:cNvSpPr>
          <p:nvPr/>
        </p:nvSpPr>
        <p:spPr bwMode="auto">
          <a:xfrm rot="5400000">
            <a:off x="7922418" y="1456532"/>
            <a:ext cx="1312863" cy="1130300"/>
          </a:xfrm>
          <a:custGeom>
            <a:avLst/>
            <a:gdLst>
              <a:gd name="T0" fmla="*/ 2147483647 w 21600"/>
              <a:gd name="T1" fmla="*/ 1548628059 h 21600"/>
              <a:gd name="T2" fmla="*/ 2147483647 w 21600"/>
              <a:gd name="T3" fmla="*/ 1548628059 h 21600"/>
              <a:gd name="T4" fmla="*/ 2147483647 w 21600"/>
              <a:gd name="T5" fmla="*/ 1548628059 h 21600"/>
              <a:gd name="T6" fmla="*/ 2147483647 w 21600"/>
              <a:gd name="T7" fmla="*/ 154862805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Шестиугольник 28"/>
          <p:cNvSpPr>
            <a:spLocks/>
          </p:cNvSpPr>
          <p:nvPr/>
        </p:nvSpPr>
        <p:spPr bwMode="auto">
          <a:xfrm rot="5400000">
            <a:off x="5046663" y="2092325"/>
            <a:ext cx="1357312" cy="1169988"/>
          </a:xfrm>
          <a:custGeom>
            <a:avLst/>
            <a:gdLst>
              <a:gd name="T0" fmla="*/ 2147483647 w 21600"/>
              <a:gd name="T1" fmla="*/ 1715182800 h 21600"/>
              <a:gd name="T2" fmla="*/ 2147483647 w 21600"/>
              <a:gd name="T3" fmla="*/ 1715182800 h 21600"/>
              <a:gd name="T4" fmla="*/ 2147483647 w 21600"/>
              <a:gd name="T5" fmla="*/ 1715182800 h 21600"/>
              <a:gd name="T6" fmla="*/ 2147483647 w 21600"/>
              <a:gd name="T7" fmla="*/ 171518280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Шестиугольник 29"/>
          <p:cNvSpPr>
            <a:spLocks/>
          </p:cNvSpPr>
          <p:nvPr/>
        </p:nvSpPr>
        <p:spPr bwMode="auto">
          <a:xfrm rot="5400000">
            <a:off x="6488113" y="2211387"/>
            <a:ext cx="2705100" cy="2333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Шестиугольник 31"/>
          <p:cNvSpPr>
            <a:spLocks/>
          </p:cNvSpPr>
          <p:nvPr/>
        </p:nvSpPr>
        <p:spPr bwMode="auto">
          <a:xfrm>
            <a:off x="6777038" y="-192088"/>
            <a:ext cx="1652587" cy="191770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Шестиугольник 32"/>
          <p:cNvSpPr>
            <a:spLocks/>
          </p:cNvSpPr>
          <p:nvPr/>
        </p:nvSpPr>
        <p:spPr bwMode="auto">
          <a:xfrm>
            <a:off x="6777038" y="1871663"/>
            <a:ext cx="2159000" cy="2503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Шестиугольник 33"/>
          <p:cNvSpPr>
            <a:spLocks/>
          </p:cNvSpPr>
          <p:nvPr/>
        </p:nvSpPr>
        <p:spPr bwMode="auto">
          <a:xfrm>
            <a:off x="8045450" y="4452938"/>
            <a:ext cx="968375" cy="1125537"/>
          </a:xfrm>
          <a:custGeom>
            <a:avLst/>
            <a:gdLst>
              <a:gd name="T0" fmla="*/ 974065458 w 21600"/>
              <a:gd name="T1" fmla="*/ 1526434468 h 21600"/>
              <a:gd name="T2" fmla="*/ 974065458 w 21600"/>
              <a:gd name="T3" fmla="*/ 1526434468 h 21600"/>
              <a:gd name="T4" fmla="*/ 974065458 w 21600"/>
              <a:gd name="T5" fmla="*/ 1526434468 h 21600"/>
              <a:gd name="T6" fmla="*/ 974065458 w 21600"/>
              <a:gd name="T7" fmla="*/ 152643446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TextBox 35"/>
          <p:cNvSpPr>
            <a:spLocks noChangeArrowheads="1"/>
          </p:cNvSpPr>
          <p:nvPr/>
        </p:nvSpPr>
        <p:spPr bwMode="auto">
          <a:xfrm>
            <a:off x="1216025" y="398463"/>
            <a:ext cx="2987675" cy="490537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Министерство здравоохранения </a:t>
            </a:r>
            <a:endParaRPr lang="ru-RU" altLang="ru-RU" sz="1400">
              <a:solidFill>
                <a:srgbClr val="46566D"/>
              </a:solidFill>
              <a:latin typeface="Arial" charset="0"/>
              <a:cs typeface="Arial" charset="0"/>
              <a:sym typeface="Arial" charset="0"/>
            </a:endParaRPr>
          </a:p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Кировской области</a:t>
            </a:r>
          </a:p>
        </p:txBody>
      </p:sp>
      <p:sp>
        <p:nvSpPr>
          <p:cNvPr id="31" name="Прямая соединительная линия 9"/>
          <p:cNvSpPr>
            <a:spLocks noChangeShapeType="1"/>
          </p:cNvSpPr>
          <p:nvPr/>
        </p:nvSpPr>
        <p:spPr bwMode="auto">
          <a:xfrm>
            <a:off x="0" y="2155825"/>
            <a:ext cx="6310313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Шестиугольник 10"/>
          <p:cNvSpPr>
            <a:spLocks/>
          </p:cNvSpPr>
          <p:nvPr/>
        </p:nvSpPr>
        <p:spPr bwMode="auto">
          <a:xfrm rot="5400000">
            <a:off x="4352926" y="1162050"/>
            <a:ext cx="1308100" cy="1127125"/>
          </a:xfrm>
          <a:custGeom>
            <a:avLst/>
            <a:gdLst>
              <a:gd name="T0" fmla="*/ 2147483647 w 21600"/>
              <a:gd name="T1" fmla="*/ 1534442510 h 21600"/>
              <a:gd name="T2" fmla="*/ 2147483647 w 21600"/>
              <a:gd name="T3" fmla="*/ 1534442510 h 21600"/>
              <a:gd name="T4" fmla="*/ 2147483647 w 21600"/>
              <a:gd name="T5" fmla="*/ 1534442510 h 21600"/>
              <a:gd name="T6" fmla="*/ 2147483647 w 21600"/>
              <a:gd name="T7" fmla="*/ 153444251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Шестиугольник 34"/>
          <p:cNvSpPr>
            <a:spLocks/>
          </p:cNvSpPr>
          <p:nvPr/>
        </p:nvSpPr>
        <p:spPr bwMode="auto">
          <a:xfrm>
            <a:off x="5140325" y="1423988"/>
            <a:ext cx="1446213" cy="1677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Шестиугольник 30"/>
          <p:cNvSpPr>
            <a:spLocks/>
          </p:cNvSpPr>
          <p:nvPr/>
        </p:nvSpPr>
        <p:spPr bwMode="auto">
          <a:xfrm>
            <a:off x="4681538" y="222250"/>
            <a:ext cx="1036637" cy="1201738"/>
          </a:xfrm>
          <a:custGeom>
            <a:avLst/>
            <a:gdLst>
              <a:gd name="T0" fmla="*/ 1192820378 w 21600"/>
              <a:gd name="T1" fmla="*/ 1859510518 h 21600"/>
              <a:gd name="T2" fmla="*/ 1192820378 w 21600"/>
              <a:gd name="T3" fmla="*/ 1859510518 h 21600"/>
              <a:gd name="T4" fmla="*/ 1192820378 w 21600"/>
              <a:gd name="T5" fmla="*/ 1859510518 h 21600"/>
              <a:gd name="T6" fmla="*/ 1192820378 w 21600"/>
              <a:gd name="T7" fmla="*/ 185951051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22250"/>
            <a:ext cx="863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" name="Текст заголовка"/>
          <p:cNvSpPr>
            <a:spLocks noGrp="1"/>
          </p:cNvSpPr>
          <p:nvPr>
            <p:ph type="title"/>
          </p:nvPr>
        </p:nvSpPr>
        <p:spPr>
          <a:xfrm>
            <a:off x="325438" y="2130425"/>
            <a:ext cx="4694238" cy="20822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325438" y="6048375"/>
            <a:ext cx="6400801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66D"/>
                </a:solidFill>
              </a:defRPr>
            </a:lvl1pPr>
            <a:lvl2pPr indent="457200">
              <a:defRPr>
                <a:solidFill>
                  <a:srgbClr val="46566D"/>
                </a:solidFill>
              </a:defRPr>
            </a:lvl2pPr>
            <a:lvl3pPr indent="914400">
              <a:defRPr>
                <a:solidFill>
                  <a:srgbClr val="46566D"/>
                </a:solidFill>
              </a:defRPr>
            </a:lvl3pPr>
            <a:lvl4pPr indent="1371600">
              <a:defRPr>
                <a:solidFill>
                  <a:srgbClr val="46566D"/>
                </a:solidFill>
              </a:defRPr>
            </a:lvl4pPr>
            <a:lvl5pPr indent="1828800">
              <a:defRPr>
                <a:solidFill>
                  <a:srgbClr val="46566D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270625" y="6356350"/>
            <a:ext cx="28257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F410-0C58-4B83-BD08-C5D645FDC4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05105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6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D1B2-C3C6-4CBF-8C85-FC9A6BE84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7790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Текст заголовка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BEDB2649-0506-488F-88D7-69811F5BE8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32177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6200"/>
            <a:ext cx="4746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6563" y="901700"/>
            <a:ext cx="8302625" cy="0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8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B49D-8C5B-4680-8270-52C210B2B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1471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5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4572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9144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13716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18288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1216025" y="6354763"/>
            <a:ext cx="361950" cy="366712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87E77A96-D8E3-479B-B945-7CCF4FA1E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69676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2" name="Текст 3"/>
          <p:cNvSpPr>
            <a:spLocks noGrp="1"/>
          </p:cNvSpPr>
          <p:nvPr>
            <p:ph type="body" sz="quarter" idx="1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FA475A7B-75A4-447D-BCED-6DCF059BE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6281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16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BA64CC42-59D6-4910-B5F3-EC7E74F32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04108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E10DF153-32F7-47A1-9C07-2354724CE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5717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flipH="1">
            <a:off x="6178550" y="307975"/>
            <a:ext cx="0" cy="6034088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178" name="Текст заголовка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9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EA5518F-09FC-471F-8E0D-63EBC5FDD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5363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00063"/>
            <a:ext cx="182563" cy="687387"/>
          </a:xfrm>
          <a:prstGeom prst="rect">
            <a:avLst/>
          </a:prstGeom>
          <a:solidFill>
            <a:srgbClr val="727CA3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19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 w="9525">
            <a:solidFill>
              <a:srgbClr val="727CA3"/>
            </a:solidFill>
            <a:round/>
          </a:ln>
        </p:spPr>
        <p:txBody>
          <a:bodyPr/>
          <a:lstStyle>
            <a:lvl1pPr algn="r">
              <a:defRPr sz="20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1" name="Рисунок 2"/>
          <p:cNvSpPr>
            <a:spLocks noGrp="1"/>
          </p:cNvSpPr>
          <p:nvPr>
            <p:ph type="pic" idx="13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mbria"/>
            </a:endParaRPr>
          </a:p>
        </p:txBody>
      </p:sp>
      <p:sp>
        <p:nvSpPr>
          <p:cNvPr id="19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94360" indent="-320040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indent="-320039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22428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49860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87F0C61B-FDD5-49EF-A47B-AFB1DF3AA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49698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екст заголовка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1" cy="7025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B91E4E9A-0A0F-488C-9327-21D4A60D6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89337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6556375" y="276225"/>
            <a:ext cx="0" cy="5853113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2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3928BF7-342A-4FB1-9468-EE9861430F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0551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097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0" y="2155825"/>
            <a:ext cx="9329738" cy="2057400"/>
          </a:xfrm>
          <a:prstGeom prst="rect">
            <a:avLst/>
          </a:prstGeom>
          <a:solidFill>
            <a:srgbClr val="FFFFFF">
              <a:alpha val="6299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0" y="4213225"/>
            <a:ext cx="7539038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Шестиугольник 11"/>
          <p:cNvSpPr>
            <a:spLocks/>
          </p:cNvSpPr>
          <p:nvPr/>
        </p:nvSpPr>
        <p:spPr bwMode="auto">
          <a:xfrm rot="5400000">
            <a:off x="6919913" y="3889375"/>
            <a:ext cx="1535112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Шестиугольник 12"/>
          <p:cNvSpPr>
            <a:spLocks/>
          </p:cNvSpPr>
          <p:nvPr/>
        </p:nvSpPr>
        <p:spPr bwMode="auto">
          <a:xfrm rot="5400000">
            <a:off x="5292726" y="3298825"/>
            <a:ext cx="982662" cy="846137"/>
          </a:xfrm>
          <a:custGeom>
            <a:avLst/>
            <a:gdLst>
              <a:gd name="T0" fmla="*/ 1016819923 w 21600"/>
              <a:gd name="T1" fmla="*/ 649918770 h 21600"/>
              <a:gd name="T2" fmla="*/ 1016819923 w 21600"/>
              <a:gd name="T3" fmla="*/ 649918770 h 21600"/>
              <a:gd name="T4" fmla="*/ 1016819923 w 21600"/>
              <a:gd name="T5" fmla="*/ 649918770 h 21600"/>
              <a:gd name="T6" fmla="*/ 1016819923 w 21600"/>
              <a:gd name="T7" fmla="*/ 64991877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Шестиугольник 13"/>
          <p:cNvSpPr>
            <a:spLocks/>
          </p:cNvSpPr>
          <p:nvPr/>
        </p:nvSpPr>
        <p:spPr bwMode="auto">
          <a:xfrm rot="5400000">
            <a:off x="8400256" y="313532"/>
            <a:ext cx="1192213" cy="1028700"/>
          </a:xfrm>
          <a:custGeom>
            <a:avLst/>
            <a:gdLst>
              <a:gd name="T0" fmla="*/ 1816005446 w 21600"/>
              <a:gd name="T1" fmla="*/ 1165545294 h 21600"/>
              <a:gd name="T2" fmla="*/ 1816005446 w 21600"/>
              <a:gd name="T3" fmla="*/ 1165545294 h 21600"/>
              <a:gd name="T4" fmla="*/ 1816005446 w 21600"/>
              <a:gd name="T5" fmla="*/ 1165545294 h 21600"/>
              <a:gd name="T6" fmla="*/ 1816005446 w 21600"/>
              <a:gd name="T7" fmla="*/ 116554529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Шестиугольник 14"/>
          <p:cNvSpPr>
            <a:spLocks/>
          </p:cNvSpPr>
          <p:nvPr/>
        </p:nvSpPr>
        <p:spPr bwMode="auto">
          <a:xfrm rot="5400000">
            <a:off x="5033962" y="-136525"/>
            <a:ext cx="1535113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Шестиугольник 15"/>
          <p:cNvSpPr>
            <a:spLocks/>
          </p:cNvSpPr>
          <p:nvPr/>
        </p:nvSpPr>
        <p:spPr bwMode="auto">
          <a:xfrm rot="5400000">
            <a:off x="6557963" y="2735263"/>
            <a:ext cx="839787" cy="725487"/>
          </a:xfrm>
          <a:custGeom>
            <a:avLst/>
            <a:gdLst>
              <a:gd name="T0" fmla="*/ 635005173 w 21600"/>
              <a:gd name="T1" fmla="*/ 408545342 h 21600"/>
              <a:gd name="T2" fmla="*/ 635005173 w 21600"/>
              <a:gd name="T3" fmla="*/ 408545342 h 21600"/>
              <a:gd name="T4" fmla="*/ 635005173 w 21600"/>
              <a:gd name="T5" fmla="*/ 408545342 h 21600"/>
              <a:gd name="T6" fmla="*/ 635005173 w 21600"/>
              <a:gd name="T7" fmla="*/ 408545342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8FDFE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Шестиугольник 16"/>
          <p:cNvSpPr>
            <a:spLocks/>
          </p:cNvSpPr>
          <p:nvPr/>
        </p:nvSpPr>
        <p:spPr bwMode="auto">
          <a:xfrm rot="5400000">
            <a:off x="8414545" y="5323681"/>
            <a:ext cx="982662" cy="847725"/>
          </a:xfrm>
          <a:custGeom>
            <a:avLst/>
            <a:gdLst>
              <a:gd name="T0" fmla="*/ 1017111764 w 21600"/>
              <a:gd name="T1" fmla="*/ 652546915 h 21600"/>
              <a:gd name="T2" fmla="*/ 1017111764 w 21600"/>
              <a:gd name="T3" fmla="*/ 652546915 h 21600"/>
              <a:gd name="T4" fmla="*/ 1017111764 w 21600"/>
              <a:gd name="T5" fmla="*/ 652546915 h 21600"/>
              <a:gd name="T6" fmla="*/ 1017111764 w 21600"/>
              <a:gd name="T7" fmla="*/ 65254691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DBF5F9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Шестиугольник 17"/>
          <p:cNvSpPr>
            <a:spLocks/>
          </p:cNvSpPr>
          <p:nvPr/>
        </p:nvSpPr>
        <p:spPr bwMode="auto">
          <a:xfrm rot="5400000">
            <a:off x="6321426" y="768350"/>
            <a:ext cx="2051050" cy="1768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Шестиугольник 18"/>
          <p:cNvSpPr>
            <a:spLocks/>
          </p:cNvSpPr>
          <p:nvPr/>
        </p:nvSpPr>
        <p:spPr bwMode="auto">
          <a:xfrm rot="5400000">
            <a:off x="8358188" y="2227262"/>
            <a:ext cx="1042988" cy="900113"/>
          </a:xfrm>
          <a:custGeom>
            <a:avLst/>
            <a:gdLst>
              <a:gd name="T0" fmla="*/ 1217061345 w 21600"/>
              <a:gd name="T1" fmla="*/ 781428809 h 21600"/>
              <a:gd name="T2" fmla="*/ 1217061345 w 21600"/>
              <a:gd name="T3" fmla="*/ 781428809 h 21600"/>
              <a:gd name="T4" fmla="*/ 1217061345 w 21600"/>
              <a:gd name="T5" fmla="*/ 781428809 h 21600"/>
              <a:gd name="T6" fmla="*/ 1217061345 w 21600"/>
              <a:gd name="T7" fmla="*/ 78142880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Шестиугольник 19"/>
          <p:cNvSpPr>
            <a:spLocks/>
          </p:cNvSpPr>
          <p:nvPr/>
        </p:nvSpPr>
        <p:spPr bwMode="auto">
          <a:xfrm rot="5400000">
            <a:off x="5849144" y="1397794"/>
            <a:ext cx="1533525" cy="1322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" name="Шестиугольник 20"/>
          <p:cNvSpPr>
            <a:spLocks/>
          </p:cNvSpPr>
          <p:nvPr/>
        </p:nvSpPr>
        <p:spPr bwMode="auto">
          <a:xfrm rot="5400000">
            <a:off x="4147343" y="-118268"/>
            <a:ext cx="1066801" cy="919162"/>
          </a:xfrm>
          <a:custGeom>
            <a:avLst/>
            <a:gdLst>
              <a:gd name="T0" fmla="*/ 1300500057 w 21600"/>
              <a:gd name="T1" fmla="*/ 832278978 h 21600"/>
              <a:gd name="T2" fmla="*/ 1300500057 w 21600"/>
              <a:gd name="T3" fmla="*/ 832278978 h 21600"/>
              <a:gd name="T4" fmla="*/ 1300500057 w 21600"/>
              <a:gd name="T5" fmla="*/ 832278978 h 21600"/>
              <a:gd name="T6" fmla="*/ 1300500057 w 21600"/>
              <a:gd name="T7" fmla="*/ 83227897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" name="Шестиугольник 21"/>
          <p:cNvSpPr>
            <a:spLocks/>
          </p:cNvSpPr>
          <p:nvPr/>
        </p:nvSpPr>
        <p:spPr bwMode="auto">
          <a:xfrm rot="5400000">
            <a:off x="7662863" y="-661988"/>
            <a:ext cx="1533526" cy="13239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Шестиугольник 22"/>
          <p:cNvSpPr>
            <a:spLocks/>
          </p:cNvSpPr>
          <p:nvPr/>
        </p:nvSpPr>
        <p:spPr bwMode="auto">
          <a:xfrm rot="5400000">
            <a:off x="7240588" y="3233737"/>
            <a:ext cx="1905000" cy="1641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" name="Шестиугольник 23"/>
          <p:cNvSpPr>
            <a:spLocks/>
          </p:cNvSpPr>
          <p:nvPr/>
        </p:nvSpPr>
        <p:spPr bwMode="auto">
          <a:xfrm rot="5400000">
            <a:off x="5896769" y="3575844"/>
            <a:ext cx="835025" cy="719137"/>
          </a:xfrm>
          <a:custGeom>
            <a:avLst/>
            <a:gdLst>
              <a:gd name="T0" fmla="*/ 623639465 w 21600"/>
              <a:gd name="T1" fmla="*/ 398749048 h 21600"/>
              <a:gd name="T2" fmla="*/ 623639465 w 21600"/>
              <a:gd name="T3" fmla="*/ 398749048 h 21600"/>
              <a:gd name="T4" fmla="*/ 623639465 w 21600"/>
              <a:gd name="T5" fmla="*/ 398749048 h 21600"/>
              <a:gd name="T6" fmla="*/ 623639465 w 21600"/>
              <a:gd name="T7" fmla="*/ 39874904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" name="Шестиугольник 24"/>
          <p:cNvSpPr>
            <a:spLocks/>
          </p:cNvSpPr>
          <p:nvPr/>
        </p:nvSpPr>
        <p:spPr bwMode="auto">
          <a:xfrm rot="5400000">
            <a:off x="5854700" y="-107950"/>
            <a:ext cx="1968501" cy="1698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Шестиугольник 25"/>
          <p:cNvSpPr>
            <a:spLocks/>
          </p:cNvSpPr>
          <p:nvPr/>
        </p:nvSpPr>
        <p:spPr bwMode="auto">
          <a:xfrm rot="5400000">
            <a:off x="8358982" y="4622006"/>
            <a:ext cx="1027112" cy="885825"/>
          </a:xfrm>
          <a:custGeom>
            <a:avLst/>
            <a:gdLst>
              <a:gd name="T0" fmla="*/ 1161142365 w 21600"/>
              <a:gd name="T1" fmla="*/ 744540055 h 21600"/>
              <a:gd name="T2" fmla="*/ 1161142365 w 21600"/>
              <a:gd name="T3" fmla="*/ 744540055 h 21600"/>
              <a:gd name="T4" fmla="*/ 1161142365 w 21600"/>
              <a:gd name="T5" fmla="*/ 744540055 h 21600"/>
              <a:gd name="T6" fmla="*/ 1161142365 w 21600"/>
              <a:gd name="T7" fmla="*/ 74454005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" name="Шестиугольник 26"/>
          <p:cNvSpPr>
            <a:spLocks/>
          </p:cNvSpPr>
          <p:nvPr/>
        </p:nvSpPr>
        <p:spPr bwMode="auto">
          <a:xfrm rot="5400000">
            <a:off x="4579938" y="73025"/>
            <a:ext cx="1063625" cy="917575"/>
          </a:xfrm>
          <a:custGeom>
            <a:avLst/>
            <a:gdLst>
              <a:gd name="T0" fmla="*/ 1290025657 w 21600"/>
              <a:gd name="T1" fmla="*/ 827649804 h 21600"/>
              <a:gd name="T2" fmla="*/ 1290025657 w 21600"/>
              <a:gd name="T3" fmla="*/ 827649804 h 21600"/>
              <a:gd name="T4" fmla="*/ 1290025657 w 21600"/>
              <a:gd name="T5" fmla="*/ 827649804 h 21600"/>
              <a:gd name="T6" fmla="*/ 1290025657 w 21600"/>
              <a:gd name="T7" fmla="*/ 82764980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4" name="Шестиугольник 27"/>
          <p:cNvSpPr>
            <a:spLocks/>
          </p:cNvSpPr>
          <p:nvPr/>
        </p:nvSpPr>
        <p:spPr bwMode="auto">
          <a:xfrm rot="5400000">
            <a:off x="7922418" y="1456532"/>
            <a:ext cx="1312863" cy="1130300"/>
          </a:xfrm>
          <a:custGeom>
            <a:avLst/>
            <a:gdLst>
              <a:gd name="T0" fmla="*/ 2147483647 w 21600"/>
              <a:gd name="T1" fmla="*/ 1548628059 h 21600"/>
              <a:gd name="T2" fmla="*/ 2147483647 w 21600"/>
              <a:gd name="T3" fmla="*/ 1548628059 h 21600"/>
              <a:gd name="T4" fmla="*/ 2147483647 w 21600"/>
              <a:gd name="T5" fmla="*/ 1548628059 h 21600"/>
              <a:gd name="T6" fmla="*/ 2147483647 w 21600"/>
              <a:gd name="T7" fmla="*/ 154862805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Шестиугольник 28"/>
          <p:cNvSpPr>
            <a:spLocks/>
          </p:cNvSpPr>
          <p:nvPr/>
        </p:nvSpPr>
        <p:spPr bwMode="auto">
          <a:xfrm rot="5400000">
            <a:off x="5046663" y="2092325"/>
            <a:ext cx="1357312" cy="1169988"/>
          </a:xfrm>
          <a:custGeom>
            <a:avLst/>
            <a:gdLst>
              <a:gd name="T0" fmla="*/ 2147483647 w 21600"/>
              <a:gd name="T1" fmla="*/ 1715182800 h 21600"/>
              <a:gd name="T2" fmla="*/ 2147483647 w 21600"/>
              <a:gd name="T3" fmla="*/ 1715182800 h 21600"/>
              <a:gd name="T4" fmla="*/ 2147483647 w 21600"/>
              <a:gd name="T5" fmla="*/ 1715182800 h 21600"/>
              <a:gd name="T6" fmla="*/ 2147483647 w 21600"/>
              <a:gd name="T7" fmla="*/ 171518280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Шестиугольник 29"/>
          <p:cNvSpPr>
            <a:spLocks/>
          </p:cNvSpPr>
          <p:nvPr/>
        </p:nvSpPr>
        <p:spPr bwMode="auto">
          <a:xfrm rot="5400000">
            <a:off x="6488113" y="2211387"/>
            <a:ext cx="2705100" cy="2333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Шестиугольник 31"/>
          <p:cNvSpPr>
            <a:spLocks/>
          </p:cNvSpPr>
          <p:nvPr/>
        </p:nvSpPr>
        <p:spPr bwMode="auto">
          <a:xfrm>
            <a:off x="6777038" y="-192088"/>
            <a:ext cx="1652587" cy="191770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Шестиугольник 32"/>
          <p:cNvSpPr>
            <a:spLocks/>
          </p:cNvSpPr>
          <p:nvPr/>
        </p:nvSpPr>
        <p:spPr bwMode="auto">
          <a:xfrm>
            <a:off x="6777038" y="1871663"/>
            <a:ext cx="2159000" cy="2503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Шестиугольник 33"/>
          <p:cNvSpPr>
            <a:spLocks/>
          </p:cNvSpPr>
          <p:nvPr/>
        </p:nvSpPr>
        <p:spPr bwMode="auto">
          <a:xfrm>
            <a:off x="8045450" y="4452938"/>
            <a:ext cx="968375" cy="1125537"/>
          </a:xfrm>
          <a:custGeom>
            <a:avLst/>
            <a:gdLst>
              <a:gd name="T0" fmla="*/ 974065458 w 21600"/>
              <a:gd name="T1" fmla="*/ 1526434468 h 21600"/>
              <a:gd name="T2" fmla="*/ 974065458 w 21600"/>
              <a:gd name="T3" fmla="*/ 1526434468 h 21600"/>
              <a:gd name="T4" fmla="*/ 974065458 w 21600"/>
              <a:gd name="T5" fmla="*/ 1526434468 h 21600"/>
              <a:gd name="T6" fmla="*/ 974065458 w 21600"/>
              <a:gd name="T7" fmla="*/ 152643446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TextBox 35"/>
          <p:cNvSpPr>
            <a:spLocks noChangeArrowheads="1"/>
          </p:cNvSpPr>
          <p:nvPr/>
        </p:nvSpPr>
        <p:spPr bwMode="auto">
          <a:xfrm>
            <a:off x="1216025" y="398463"/>
            <a:ext cx="2987675" cy="490537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Министерство здравоохранения </a:t>
            </a:r>
            <a:endParaRPr lang="ru-RU" altLang="ru-RU" sz="1400">
              <a:solidFill>
                <a:srgbClr val="46566D"/>
              </a:solidFill>
              <a:latin typeface="Arial" charset="0"/>
              <a:cs typeface="Arial" charset="0"/>
              <a:sym typeface="Arial" charset="0"/>
            </a:endParaRPr>
          </a:p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Кировской области</a:t>
            </a:r>
          </a:p>
        </p:txBody>
      </p:sp>
      <p:sp>
        <p:nvSpPr>
          <p:cNvPr id="31" name="Прямая соединительная линия 9"/>
          <p:cNvSpPr>
            <a:spLocks noChangeShapeType="1"/>
          </p:cNvSpPr>
          <p:nvPr/>
        </p:nvSpPr>
        <p:spPr bwMode="auto">
          <a:xfrm>
            <a:off x="0" y="2155825"/>
            <a:ext cx="6310313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Шестиугольник 10"/>
          <p:cNvSpPr>
            <a:spLocks/>
          </p:cNvSpPr>
          <p:nvPr/>
        </p:nvSpPr>
        <p:spPr bwMode="auto">
          <a:xfrm rot="5400000">
            <a:off x="4352926" y="1162050"/>
            <a:ext cx="1308100" cy="1127125"/>
          </a:xfrm>
          <a:custGeom>
            <a:avLst/>
            <a:gdLst>
              <a:gd name="T0" fmla="*/ 2147483647 w 21600"/>
              <a:gd name="T1" fmla="*/ 1534442510 h 21600"/>
              <a:gd name="T2" fmla="*/ 2147483647 w 21600"/>
              <a:gd name="T3" fmla="*/ 1534442510 h 21600"/>
              <a:gd name="T4" fmla="*/ 2147483647 w 21600"/>
              <a:gd name="T5" fmla="*/ 1534442510 h 21600"/>
              <a:gd name="T6" fmla="*/ 2147483647 w 21600"/>
              <a:gd name="T7" fmla="*/ 153444251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Шестиугольник 34"/>
          <p:cNvSpPr>
            <a:spLocks/>
          </p:cNvSpPr>
          <p:nvPr/>
        </p:nvSpPr>
        <p:spPr bwMode="auto">
          <a:xfrm>
            <a:off x="5140325" y="1423988"/>
            <a:ext cx="1446213" cy="1677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Шестиугольник 30"/>
          <p:cNvSpPr>
            <a:spLocks/>
          </p:cNvSpPr>
          <p:nvPr/>
        </p:nvSpPr>
        <p:spPr bwMode="auto">
          <a:xfrm>
            <a:off x="4681538" y="222250"/>
            <a:ext cx="1036637" cy="1201738"/>
          </a:xfrm>
          <a:custGeom>
            <a:avLst/>
            <a:gdLst>
              <a:gd name="T0" fmla="*/ 1192820378 w 21600"/>
              <a:gd name="T1" fmla="*/ 1859510518 h 21600"/>
              <a:gd name="T2" fmla="*/ 1192820378 w 21600"/>
              <a:gd name="T3" fmla="*/ 1859510518 h 21600"/>
              <a:gd name="T4" fmla="*/ 1192820378 w 21600"/>
              <a:gd name="T5" fmla="*/ 1859510518 h 21600"/>
              <a:gd name="T6" fmla="*/ 1192820378 w 21600"/>
              <a:gd name="T7" fmla="*/ 185951051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22250"/>
            <a:ext cx="863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" name="Текст заголовка"/>
          <p:cNvSpPr>
            <a:spLocks noGrp="1"/>
          </p:cNvSpPr>
          <p:nvPr>
            <p:ph type="title"/>
          </p:nvPr>
        </p:nvSpPr>
        <p:spPr>
          <a:xfrm>
            <a:off x="325438" y="2130425"/>
            <a:ext cx="4694238" cy="20822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5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325438" y="6048375"/>
            <a:ext cx="6400801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66D"/>
                </a:solidFill>
              </a:defRPr>
            </a:lvl1pPr>
            <a:lvl2pPr indent="457200">
              <a:defRPr>
                <a:solidFill>
                  <a:srgbClr val="46566D"/>
                </a:solidFill>
              </a:defRPr>
            </a:lvl2pPr>
            <a:lvl3pPr indent="914400">
              <a:defRPr>
                <a:solidFill>
                  <a:srgbClr val="46566D"/>
                </a:solidFill>
              </a:defRPr>
            </a:lvl3pPr>
            <a:lvl4pPr indent="1371600">
              <a:defRPr>
                <a:solidFill>
                  <a:srgbClr val="46566D"/>
                </a:solidFill>
              </a:defRPr>
            </a:lvl4pPr>
            <a:lvl5pPr indent="1828800">
              <a:defRPr>
                <a:solidFill>
                  <a:srgbClr val="46566D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270625" y="6356350"/>
            <a:ext cx="28257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9B6B-EC53-4D10-B6EC-9F9E95D75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0842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914400" y="2819400"/>
            <a:ext cx="7315200" cy="1279525"/>
          </a:xfrm>
          <a:prstGeom prst="rect">
            <a:avLst/>
          </a:prstGeom>
          <a:noFill/>
          <a:ln w="6350" cap="rnd">
            <a:solidFill>
              <a:srgbClr val="727CA3"/>
            </a:solidFill>
            <a:miter lim="800000"/>
            <a:headEnd/>
            <a:tailEnd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914400" y="2819400"/>
            <a:ext cx="228600" cy="1279525"/>
          </a:xfrm>
          <a:prstGeom prst="rect">
            <a:avLst/>
          </a:prstGeom>
          <a:solidFill>
            <a:srgbClr val="727CA3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121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defRPr sz="3200" b="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1069975" y="6354763"/>
            <a:ext cx="361950" cy="366712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0C74399-46F7-49EA-9E93-2BE618545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085304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8C303-FDD0-44BD-9AE5-DA987FD4DC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4847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6200"/>
            <a:ext cx="4746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6563" y="901700"/>
            <a:ext cx="8302625" cy="0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7405-2A10-4FAE-90D6-F9E6AB7EC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131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lvl1pPr algn="r">
              <a:defRPr sz="32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6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4572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9144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13716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1828800" algn="r">
              <a:spcBef>
                <a:spcPts val="600"/>
              </a:spcBef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1216025" y="6354763"/>
            <a:ext cx="361950" cy="366712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1945637-3DE7-4D52-87C5-59D215F6C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16717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Текст заголовка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2BE0B347-C84F-4041-A397-EC0282390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00963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914400" y="2819400"/>
            <a:ext cx="7315200" cy="1279525"/>
          </a:xfrm>
          <a:prstGeom prst="rect">
            <a:avLst/>
          </a:prstGeom>
          <a:noFill/>
          <a:ln w="6350" cap="rnd">
            <a:solidFill>
              <a:srgbClr val="727CA3"/>
            </a:solidFill>
            <a:miter lim="800000"/>
            <a:headEnd/>
            <a:tailEnd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914400" y="2819400"/>
            <a:ext cx="228600" cy="1279525"/>
          </a:xfrm>
          <a:prstGeom prst="rect">
            <a:avLst/>
          </a:prstGeom>
          <a:solidFill>
            <a:srgbClr val="727CA3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22" name="Текст заголовка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lvl1pPr algn="r">
              <a:defRPr sz="3200" b="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/>
          <a:lstStyle>
            <a:lvl1pPr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 algn="r">
              <a:spcBef>
                <a:spcPts val="600"/>
              </a:spcBef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1069975" y="6354763"/>
            <a:ext cx="361950" cy="366712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4ABF82B1-EFF0-4845-948A-936426117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60282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5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213A9DE7-974E-4009-8BB3-EE4895B10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60753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4" name="Текст 3"/>
          <p:cNvSpPr>
            <a:spLocks noGrp="1"/>
          </p:cNvSpPr>
          <p:nvPr>
            <p:ph type="body" sz="quarter" idx="1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17FF8F96-3280-400C-9355-438D2A2CB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02480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5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5117B72-D55C-4B91-9806-83FBBCB87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42465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5058EB73-AAD4-43C6-926D-B339427A9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98189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flipH="1">
            <a:off x="6178550" y="307975"/>
            <a:ext cx="0" cy="6034088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70" name="Текст заголовка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1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132DBCDF-A723-43B6-8B51-876A39470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1695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3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154A057-F12C-422F-A268-C00F07188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60244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500063"/>
            <a:ext cx="182563" cy="687387"/>
          </a:xfrm>
          <a:prstGeom prst="rect">
            <a:avLst/>
          </a:prstGeom>
          <a:solidFill>
            <a:srgbClr val="727CA3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38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 w="9525">
            <a:solidFill>
              <a:srgbClr val="727CA3"/>
            </a:solidFill>
            <a:round/>
          </a:ln>
        </p:spPr>
        <p:txBody>
          <a:bodyPr/>
          <a:lstStyle>
            <a:lvl1pPr algn="r">
              <a:defRPr sz="20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3" name="Рисунок 2"/>
          <p:cNvSpPr>
            <a:spLocks noGrp="1"/>
          </p:cNvSpPr>
          <p:nvPr>
            <p:ph type="pic" idx="13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mbria"/>
            </a:endParaRPr>
          </a:p>
        </p:txBody>
      </p:sp>
      <p:sp>
        <p:nvSpPr>
          <p:cNvPr id="38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94360" indent="-320040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indent="-320039">
              <a:spcBef>
                <a:spcPts val="600"/>
              </a:spcBef>
              <a:buSzPct val="76000"/>
              <a:buChar char="•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22428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498600" indent="-355600">
              <a:spcBef>
                <a:spcPts val="600"/>
              </a:spcBef>
              <a:buSzPct val="70000"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C80E0F3-5C17-42E6-856E-7608B8DF9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51175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Текст заголовка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1" cy="7025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493382B9-5AC8-47F3-B5BB-2726E2DFBC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70811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6556375" y="276225"/>
            <a:ext cx="0" cy="5853113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04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20" indent="-31010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40" indent="-297180">
              <a:spcBef>
                <a:spcPts val="600"/>
              </a:spcBef>
              <a:buClr>
                <a:srgbClr val="727CA3"/>
              </a:buClr>
              <a:buSzPct val="76000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spcBef>
                <a:spcPts val="600"/>
              </a:spcBef>
              <a:buClr>
                <a:srgbClr val="727CA3"/>
              </a:buClr>
              <a:buSzPct val="70000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9AC2FB5-0900-4292-91B3-7CDB6725C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29384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Текст заголовка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7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indent="4572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indent="9144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indent="13716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indent="18288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80C6D2EC-F6FC-4BF9-AAF7-57E8EFCFC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34269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B23D4359-0CEF-479B-A397-CFB9D2496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57093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Текст заголовка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400"/>
              </a:spcBef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BED4CC8C-A0AD-4E63-8F96-BACF6DBA0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38760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3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spcBef>
                <a:spcPts val="600"/>
              </a:spcBef>
              <a:buSzPct val="100000"/>
              <a:buFont typeface="Arial"/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32EE0333-F89F-4E1C-A8EC-3357E5826A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33829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500"/>
              </a:spcBef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3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F49221B8-3354-43EE-8E71-7CB363C81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41026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285A1C13-74FB-469E-9C0B-1FC4C2DF3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48346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6D67D261-D334-488A-BAE1-874A673F7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3966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spcBef>
                <a:spcPts val="600"/>
              </a:spcBef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2" name="Текст 3"/>
          <p:cNvSpPr>
            <a:spLocks noGrp="1"/>
          </p:cNvSpPr>
          <p:nvPr>
            <p:ph type="body" sz="quarter" idx="1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81F3FD51-0961-4ED5-B0CC-1982CB84C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72841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87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8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A849804E-EF43-486E-84AD-5FAFBF21F8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01703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Текст заголовка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7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mbria"/>
            </a:endParaRPr>
          </a:p>
        </p:txBody>
      </p:sp>
      <p:sp>
        <p:nvSpPr>
          <p:cNvPr id="498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indent="4572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indent="9144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indent="13716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indent="1828800"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>
            <a:spLocks noGrp="1"/>
          </p:cNvSpPr>
          <p:nvPr>
            <p:ph type="sldNum" sz="quarter" idx="14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4C8695AE-7E3D-43BA-9F17-793AC11BF8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58753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7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C2A3BF9B-35EB-4621-95AE-2DEA3D447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7409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Текст заголовка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16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8408988" y="6402388"/>
            <a:ext cx="277812" cy="274637"/>
          </a:xfr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B8E6B709-8EF5-475C-AB59-BA225D6336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73745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097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0" y="2155825"/>
            <a:ext cx="9329738" cy="2057400"/>
          </a:xfrm>
          <a:prstGeom prst="rect">
            <a:avLst/>
          </a:prstGeom>
          <a:solidFill>
            <a:srgbClr val="FFFFFF">
              <a:alpha val="62999"/>
            </a:srgbClr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0" y="4213225"/>
            <a:ext cx="7539038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Шестиугольник 11"/>
          <p:cNvSpPr>
            <a:spLocks/>
          </p:cNvSpPr>
          <p:nvPr/>
        </p:nvSpPr>
        <p:spPr bwMode="auto">
          <a:xfrm rot="5400000">
            <a:off x="6919913" y="3889375"/>
            <a:ext cx="1535112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Шестиугольник 12"/>
          <p:cNvSpPr>
            <a:spLocks/>
          </p:cNvSpPr>
          <p:nvPr/>
        </p:nvSpPr>
        <p:spPr bwMode="auto">
          <a:xfrm rot="5400000">
            <a:off x="5292726" y="3298825"/>
            <a:ext cx="982662" cy="846137"/>
          </a:xfrm>
          <a:custGeom>
            <a:avLst/>
            <a:gdLst>
              <a:gd name="T0" fmla="*/ 1016819923 w 21600"/>
              <a:gd name="T1" fmla="*/ 649918770 h 21600"/>
              <a:gd name="T2" fmla="*/ 1016819923 w 21600"/>
              <a:gd name="T3" fmla="*/ 649918770 h 21600"/>
              <a:gd name="T4" fmla="*/ 1016819923 w 21600"/>
              <a:gd name="T5" fmla="*/ 649918770 h 21600"/>
              <a:gd name="T6" fmla="*/ 1016819923 w 21600"/>
              <a:gd name="T7" fmla="*/ 64991877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Шестиугольник 13"/>
          <p:cNvSpPr>
            <a:spLocks/>
          </p:cNvSpPr>
          <p:nvPr/>
        </p:nvSpPr>
        <p:spPr bwMode="auto">
          <a:xfrm rot="5400000">
            <a:off x="8400256" y="313532"/>
            <a:ext cx="1192213" cy="1028700"/>
          </a:xfrm>
          <a:custGeom>
            <a:avLst/>
            <a:gdLst>
              <a:gd name="T0" fmla="*/ 1816005446 w 21600"/>
              <a:gd name="T1" fmla="*/ 1165545294 h 21600"/>
              <a:gd name="T2" fmla="*/ 1816005446 w 21600"/>
              <a:gd name="T3" fmla="*/ 1165545294 h 21600"/>
              <a:gd name="T4" fmla="*/ 1816005446 w 21600"/>
              <a:gd name="T5" fmla="*/ 1165545294 h 21600"/>
              <a:gd name="T6" fmla="*/ 1816005446 w 21600"/>
              <a:gd name="T7" fmla="*/ 116554529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B6D1E3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Шестиугольник 14"/>
          <p:cNvSpPr>
            <a:spLocks/>
          </p:cNvSpPr>
          <p:nvPr/>
        </p:nvSpPr>
        <p:spPr bwMode="auto">
          <a:xfrm rot="5400000">
            <a:off x="5033962" y="-136525"/>
            <a:ext cx="1535113" cy="132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Шестиугольник 15"/>
          <p:cNvSpPr>
            <a:spLocks/>
          </p:cNvSpPr>
          <p:nvPr/>
        </p:nvSpPr>
        <p:spPr bwMode="auto">
          <a:xfrm rot="5400000">
            <a:off x="6557963" y="2735263"/>
            <a:ext cx="839787" cy="725487"/>
          </a:xfrm>
          <a:custGeom>
            <a:avLst/>
            <a:gdLst>
              <a:gd name="T0" fmla="*/ 635005173 w 21600"/>
              <a:gd name="T1" fmla="*/ 408545342 h 21600"/>
              <a:gd name="T2" fmla="*/ 635005173 w 21600"/>
              <a:gd name="T3" fmla="*/ 408545342 h 21600"/>
              <a:gd name="T4" fmla="*/ 635005173 w 21600"/>
              <a:gd name="T5" fmla="*/ 408545342 h 21600"/>
              <a:gd name="T6" fmla="*/ 635005173 w 21600"/>
              <a:gd name="T7" fmla="*/ 408545342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8FDFE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Шестиугольник 16"/>
          <p:cNvSpPr>
            <a:spLocks/>
          </p:cNvSpPr>
          <p:nvPr/>
        </p:nvSpPr>
        <p:spPr bwMode="auto">
          <a:xfrm rot="5400000">
            <a:off x="8414545" y="5323681"/>
            <a:ext cx="982662" cy="847725"/>
          </a:xfrm>
          <a:custGeom>
            <a:avLst/>
            <a:gdLst>
              <a:gd name="T0" fmla="*/ 1017111764 w 21600"/>
              <a:gd name="T1" fmla="*/ 652546915 h 21600"/>
              <a:gd name="T2" fmla="*/ 1017111764 w 21600"/>
              <a:gd name="T3" fmla="*/ 652546915 h 21600"/>
              <a:gd name="T4" fmla="*/ 1017111764 w 21600"/>
              <a:gd name="T5" fmla="*/ 652546915 h 21600"/>
              <a:gd name="T6" fmla="*/ 1017111764 w 21600"/>
              <a:gd name="T7" fmla="*/ 65254691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DBF5F9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Шестиугольник 17"/>
          <p:cNvSpPr>
            <a:spLocks/>
          </p:cNvSpPr>
          <p:nvPr/>
        </p:nvSpPr>
        <p:spPr bwMode="auto">
          <a:xfrm rot="5400000">
            <a:off x="6321426" y="768350"/>
            <a:ext cx="2051050" cy="1768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Шестиугольник 18"/>
          <p:cNvSpPr>
            <a:spLocks/>
          </p:cNvSpPr>
          <p:nvPr/>
        </p:nvSpPr>
        <p:spPr bwMode="auto">
          <a:xfrm rot="5400000">
            <a:off x="8358188" y="2227262"/>
            <a:ext cx="1042988" cy="900113"/>
          </a:xfrm>
          <a:custGeom>
            <a:avLst/>
            <a:gdLst>
              <a:gd name="T0" fmla="*/ 1217061345 w 21600"/>
              <a:gd name="T1" fmla="*/ 781428809 h 21600"/>
              <a:gd name="T2" fmla="*/ 1217061345 w 21600"/>
              <a:gd name="T3" fmla="*/ 781428809 h 21600"/>
              <a:gd name="T4" fmla="*/ 1217061345 w 21600"/>
              <a:gd name="T5" fmla="*/ 781428809 h 21600"/>
              <a:gd name="T6" fmla="*/ 1217061345 w 21600"/>
              <a:gd name="T7" fmla="*/ 78142880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1FBFD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Шестиугольник 19"/>
          <p:cNvSpPr>
            <a:spLocks/>
          </p:cNvSpPr>
          <p:nvPr/>
        </p:nvSpPr>
        <p:spPr bwMode="auto">
          <a:xfrm rot="5400000">
            <a:off x="5849144" y="1397794"/>
            <a:ext cx="1533525" cy="1322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" name="Шестиугольник 20"/>
          <p:cNvSpPr>
            <a:spLocks/>
          </p:cNvSpPr>
          <p:nvPr/>
        </p:nvSpPr>
        <p:spPr bwMode="auto">
          <a:xfrm rot="5400000">
            <a:off x="4147343" y="-118268"/>
            <a:ext cx="1066801" cy="919162"/>
          </a:xfrm>
          <a:custGeom>
            <a:avLst/>
            <a:gdLst>
              <a:gd name="T0" fmla="*/ 1300500057 w 21600"/>
              <a:gd name="T1" fmla="*/ 832278978 h 21600"/>
              <a:gd name="T2" fmla="*/ 1300500057 w 21600"/>
              <a:gd name="T3" fmla="*/ 832278978 h 21600"/>
              <a:gd name="T4" fmla="*/ 1300500057 w 21600"/>
              <a:gd name="T5" fmla="*/ 832278978 h 21600"/>
              <a:gd name="T6" fmla="*/ 1300500057 w 21600"/>
              <a:gd name="T7" fmla="*/ 83227897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" name="Шестиугольник 21"/>
          <p:cNvSpPr>
            <a:spLocks/>
          </p:cNvSpPr>
          <p:nvPr/>
        </p:nvSpPr>
        <p:spPr bwMode="auto">
          <a:xfrm rot="5400000">
            <a:off x="7662863" y="-661988"/>
            <a:ext cx="1533526" cy="13239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Шестиугольник 22"/>
          <p:cNvSpPr>
            <a:spLocks/>
          </p:cNvSpPr>
          <p:nvPr/>
        </p:nvSpPr>
        <p:spPr bwMode="auto">
          <a:xfrm rot="5400000">
            <a:off x="7240588" y="3233737"/>
            <a:ext cx="1905000" cy="1641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" name="Шестиугольник 23"/>
          <p:cNvSpPr>
            <a:spLocks/>
          </p:cNvSpPr>
          <p:nvPr/>
        </p:nvSpPr>
        <p:spPr bwMode="auto">
          <a:xfrm rot="5400000">
            <a:off x="5896769" y="3575844"/>
            <a:ext cx="835025" cy="719137"/>
          </a:xfrm>
          <a:custGeom>
            <a:avLst/>
            <a:gdLst>
              <a:gd name="T0" fmla="*/ 623639465 w 21600"/>
              <a:gd name="T1" fmla="*/ 398749048 h 21600"/>
              <a:gd name="T2" fmla="*/ 623639465 w 21600"/>
              <a:gd name="T3" fmla="*/ 398749048 h 21600"/>
              <a:gd name="T4" fmla="*/ 623639465 w 21600"/>
              <a:gd name="T5" fmla="*/ 398749048 h 21600"/>
              <a:gd name="T6" fmla="*/ 623639465 w 21600"/>
              <a:gd name="T7" fmla="*/ 39874904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1" name="Шестиугольник 24"/>
          <p:cNvSpPr>
            <a:spLocks/>
          </p:cNvSpPr>
          <p:nvPr/>
        </p:nvSpPr>
        <p:spPr bwMode="auto">
          <a:xfrm rot="5400000">
            <a:off x="5854700" y="-107950"/>
            <a:ext cx="1968501" cy="1698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Шестиугольник 25"/>
          <p:cNvSpPr>
            <a:spLocks/>
          </p:cNvSpPr>
          <p:nvPr/>
        </p:nvSpPr>
        <p:spPr bwMode="auto">
          <a:xfrm rot="5400000">
            <a:off x="8358982" y="4622006"/>
            <a:ext cx="1027112" cy="885825"/>
          </a:xfrm>
          <a:custGeom>
            <a:avLst/>
            <a:gdLst>
              <a:gd name="T0" fmla="*/ 1161142365 w 21600"/>
              <a:gd name="T1" fmla="*/ 744540055 h 21600"/>
              <a:gd name="T2" fmla="*/ 1161142365 w 21600"/>
              <a:gd name="T3" fmla="*/ 744540055 h 21600"/>
              <a:gd name="T4" fmla="*/ 1161142365 w 21600"/>
              <a:gd name="T5" fmla="*/ 744540055 h 21600"/>
              <a:gd name="T6" fmla="*/ 1161142365 w 21600"/>
              <a:gd name="T7" fmla="*/ 74454005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" name="Шестиугольник 26"/>
          <p:cNvSpPr>
            <a:spLocks/>
          </p:cNvSpPr>
          <p:nvPr/>
        </p:nvSpPr>
        <p:spPr bwMode="auto">
          <a:xfrm rot="5400000">
            <a:off x="4579938" y="73025"/>
            <a:ext cx="1063625" cy="917575"/>
          </a:xfrm>
          <a:custGeom>
            <a:avLst/>
            <a:gdLst>
              <a:gd name="T0" fmla="*/ 1290025657 w 21600"/>
              <a:gd name="T1" fmla="*/ 827649804 h 21600"/>
              <a:gd name="T2" fmla="*/ 1290025657 w 21600"/>
              <a:gd name="T3" fmla="*/ 827649804 h 21600"/>
              <a:gd name="T4" fmla="*/ 1290025657 w 21600"/>
              <a:gd name="T5" fmla="*/ 827649804 h 21600"/>
              <a:gd name="T6" fmla="*/ 1290025657 w 21600"/>
              <a:gd name="T7" fmla="*/ 82764980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4" name="Шестиугольник 27"/>
          <p:cNvSpPr>
            <a:spLocks/>
          </p:cNvSpPr>
          <p:nvPr/>
        </p:nvSpPr>
        <p:spPr bwMode="auto">
          <a:xfrm rot="5400000">
            <a:off x="7922418" y="1456532"/>
            <a:ext cx="1312863" cy="1130300"/>
          </a:xfrm>
          <a:custGeom>
            <a:avLst/>
            <a:gdLst>
              <a:gd name="T0" fmla="*/ 2147483647 w 21600"/>
              <a:gd name="T1" fmla="*/ 1548628059 h 21600"/>
              <a:gd name="T2" fmla="*/ 2147483647 w 21600"/>
              <a:gd name="T3" fmla="*/ 1548628059 h 21600"/>
              <a:gd name="T4" fmla="*/ 2147483647 w 21600"/>
              <a:gd name="T5" fmla="*/ 1548628059 h 21600"/>
              <a:gd name="T6" fmla="*/ 2147483647 w 21600"/>
              <a:gd name="T7" fmla="*/ 154862805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Шестиугольник 28"/>
          <p:cNvSpPr>
            <a:spLocks/>
          </p:cNvSpPr>
          <p:nvPr/>
        </p:nvSpPr>
        <p:spPr bwMode="auto">
          <a:xfrm rot="5400000">
            <a:off x="5046663" y="2092325"/>
            <a:ext cx="1357312" cy="1169988"/>
          </a:xfrm>
          <a:custGeom>
            <a:avLst/>
            <a:gdLst>
              <a:gd name="T0" fmla="*/ 2147483647 w 21600"/>
              <a:gd name="T1" fmla="*/ 1715182800 h 21600"/>
              <a:gd name="T2" fmla="*/ 2147483647 w 21600"/>
              <a:gd name="T3" fmla="*/ 1715182800 h 21600"/>
              <a:gd name="T4" fmla="*/ 2147483647 w 21600"/>
              <a:gd name="T5" fmla="*/ 1715182800 h 21600"/>
              <a:gd name="T6" fmla="*/ 2147483647 w 21600"/>
              <a:gd name="T7" fmla="*/ 171518280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Шестиугольник 29"/>
          <p:cNvSpPr>
            <a:spLocks/>
          </p:cNvSpPr>
          <p:nvPr/>
        </p:nvSpPr>
        <p:spPr bwMode="auto">
          <a:xfrm rot="5400000">
            <a:off x="6488113" y="2211387"/>
            <a:ext cx="2705100" cy="2333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noFill/>
          <a:ln w="25400">
            <a:solidFill>
              <a:srgbClr val="B6D1E3"/>
            </a:solidFill>
            <a:round/>
            <a:headEnd/>
            <a:tailEnd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Шестиугольник 31"/>
          <p:cNvSpPr>
            <a:spLocks/>
          </p:cNvSpPr>
          <p:nvPr/>
        </p:nvSpPr>
        <p:spPr bwMode="auto">
          <a:xfrm>
            <a:off x="6777038" y="-192088"/>
            <a:ext cx="1652587" cy="191770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Шестиугольник 32"/>
          <p:cNvSpPr>
            <a:spLocks/>
          </p:cNvSpPr>
          <p:nvPr/>
        </p:nvSpPr>
        <p:spPr bwMode="auto">
          <a:xfrm>
            <a:off x="6777038" y="1871663"/>
            <a:ext cx="2159000" cy="2503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Шестиугольник 33"/>
          <p:cNvSpPr>
            <a:spLocks/>
          </p:cNvSpPr>
          <p:nvPr/>
        </p:nvSpPr>
        <p:spPr bwMode="auto">
          <a:xfrm>
            <a:off x="8045450" y="4452938"/>
            <a:ext cx="968375" cy="1125537"/>
          </a:xfrm>
          <a:custGeom>
            <a:avLst/>
            <a:gdLst>
              <a:gd name="T0" fmla="*/ 974065458 w 21600"/>
              <a:gd name="T1" fmla="*/ 1526434468 h 21600"/>
              <a:gd name="T2" fmla="*/ 974065458 w 21600"/>
              <a:gd name="T3" fmla="*/ 1526434468 h 21600"/>
              <a:gd name="T4" fmla="*/ 974065458 w 21600"/>
              <a:gd name="T5" fmla="*/ 1526434468 h 21600"/>
              <a:gd name="T6" fmla="*/ 974065458 w 21600"/>
              <a:gd name="T7" fmla="*/ 152643446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TextBox 35"/>
          <p:cNvSpPr>
            <a:spLocks noChangeArrowheads="1"/>
          </p:cNvSpPr>
          <p:nvPr/>
        </p:nvSpPr>
        <p:spPr bwMode="auto">
          <a:xfrm>
            <a:off x="1216025" y="398463"/>
            <a:ext cx="2987675" cy="490537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Министерство здравоохранения </a:t>
            </a:r>
            <a:endParaRPr lang="ru-RU" altLang="ru-RU" sz="1400">
              <a:solidFill>
                <a:srgbClr val="46566D"/>
              </a:solidFill>
              <a:latin typeface="Arial" charset="0"/>
              <a:cs typeface="Arial" charset="0"/>
              <a:sym typeface="Arial" charset="0"/>
            </a:endParaRPr>
          </a:p>
          <a:p>
            <a:pPr hangingPunct="0"/>
            <a:r>
              <a:rPr lang="ru-RU" altLang="ru-RU" sz="1400">
                <a:solidFill>
                  <a:srgbClr val="46566D"/>
                </a:solidFill>
              </a:rPr>
              <a:t>Кировской области</a:t>
            </a:r>
          </a:p>
        </p:txBody>
      </p:sp>
      <p:sp>
        <p:nvSpPr>
          <p:cNvPr id="31" name="Прямая соединительная линия 9"/>
          <p:cNvSpPr>
            <a:spLocks noChangeShapeType="1"/>
          </p:cNvSpPr>
          <p:nvPr/>
        </p:nvSpPr>
        <p:spPr bwMode="auto">
          <a:xfrm>
            <a:off x="0" y="2155825"/>
            <a:ext cx="6310313" cy="0"/>
          </a:xfrm>
          <a:prstGeom prst="line">
            <a:avLst/>
          </a:prstGeom>
          <a:noFill/>
          <a:ln w="28575">
            <a:solidFill>
              <a:srgbClr val="8698B1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Шестиугольник 10"/>
          <p:cNvSpPr>
            <a:spLocks/>
          </p:cNvSpPr>
          <p:nvPr/>
        </p:nvSpPr>
        <p:spPr bwMode="auto">
          <a:xfrm rot="5400000">
            <a:off x="4352926" y="1162050"/>
            <a:ext cx="1308100" cy="1127125"/>
          </a:xfrm>
          <a:custGeom>
            <a:avLst/>
            <a:gdLst>
              <a:gd name="T0" fmla="*/ 2147483647 w 21600"/>
              <a:gd name="T1" fmla="*/ 1534442510 h 21600"/>
              <a:gd name="T2" fmla="*/ 2147483647 w 21600"/>
              <a:gd name="T3" fmla="*/ 1534442510 h 21600"/>
              <a:gd name="T4" fmla="*/ 2147483647 w 21600"/>
              <a:gd name="T5" fmla="*/ 1534442510 h 21600"/>
              <a:gd name="T6" fmla="*/ 2147483647 w 21600"/>
              <a:gd name="T7" fmla="*/ 153444251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10800"/>
                </a:moveTo>
                <a:lnTo>
                  <a:pt x="6269" y="0"/>
                </a:lnTo>
                <a:lnTo>
                  <a:pt x="15331" y="0"/>
                </a:lnTo>
                <a:lnTo>
                  <a:pt x="21600" y="10800"/>
                </a:lnTo>
                <a:lnTo>
                  <a:pt x="15331" y="21600"/>
                </a:lnTo>
                <a:lnTo>
                  <a:pt x="6269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C3D8E7"/>
          </a:solid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Шестиугольник 34"/>
          <p:cNvSpPr>
            <a:spLocks/>
          </p:cNvSpPr>
          <p:nvPr/>
        </p:nvSpPr>
        <p:spPr bwMode="auto">
          <a:xfrm>
            <a:off x="5140325" y="1423988"/>
            <a:ext cx="1446213" cy="16779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Шестиугольник 30"/>
          <p:cNvSpPr>
            <a:spLocks/>
          </p:cNvSpPr>
          <p:nvPr/>
        </p:nvSpPr>
        <p:spPr bwMode="auto">
          <a:xfrm>
            <a:off x="4681538" y="222250"/>
            <a:ext cx="1036637" cy="1201738"/>
          </a:xfrm>
          <a:custGeom>
            <a:avLst/>
            <a:gdLst>
              <a:gd name="T0" fmla="*/ 1192820378 w 21600"/>
              <a:gd name="T1" fmla="*/ 1859510518 h 21600"/>
              <a:gd name="T2" fmla="*/ 1192820378 w 21600"/>
              <a:gd name="T3" fmla="*/ 1859510518 h 21600"/>
              <a:gd name="T4" fmla="*/ 1192820378 w 21600"/>
              <a:gd name="T5" fmla="*/ 1859510518 h 21600"/>
              <a:gd name="T6" fmla="*/ 1192820378 w 21600"/>
              <a:gd name="T7" fmla="*/ 185951051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0"/>
                </a:moveTo>
                <a:lnTo>
                  <a:pt x="21600" y="6269"/>
                </a:lnTo>
                <a:lnTo>
                  <a:pt x="21600" y="15331"/>
                </a:lnTo>
                <a:lnTo>
                  <a:pt x="10800" y="21600"/>
                </a:lnTo>
                <a:lnTo>
                  <a:pt x="0" y="15331"/>
                </a:lnTo>
                <a:lnTo>
                  <a:pt x="0" y="6269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45719" rIns="45719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22250"/>
            <a:ext cx="863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" name="Текст заголовка"/>
          <p:cNvSpPr>
            <a:spLocks noGrp="1"/>
          </p:cNvSpPr>
          <p:nvPr>
            <p:ph type="title"/>
          </p:nvPr>
        </p:nvSpPr>
        <p:spPr>
          <a:xfrm>
            <a:off x="325438" y="2130425"/>
            <a:ext cx="4694238" cy="20822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3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325438" y="6048375"/>
            <a:ext cx="6400801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66D"/>
                </a:solidFill>
              </a:defRPr>
            </a:lvl1pPr>
            <a:lvl2pPr indent="457200">
              <a:defRPr>
                <a:solidFill>
                  <a:srgbClr val="46566D"/>
                </a:solidFill>
              </a:defRPr>
            </a:lvl2pPr>
            <a:lvl3pPr indent="914400">
              <a:defRPr>
                <a:solidFill>
                  <a:srgbClr val="46566D"/>
                </a:solidFill>
              </a:defRPr>
            </a:lvl3pPr>
            <a:lvl4pPr indent="1371600">
              <a:defRPr>
                <a:solidFill>
                  <a:srgbClr val="46566D"/>
                </a:solidFill>
              </a:defRPr>
            </a:lvl4pPr>
            <a:lvl5pPr indent="1828800">
              <a:defRPr>
                <a:solidFill>
                  <a:srgbClr val="46566D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270625" y="6356350"/>
            <a:ext cx="28257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B056-4A1A-4AC0-848E-319E881CF7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88879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6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8C4F-8488-4706-A5F6-D696A0FCC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41110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6200"/>
            <a:ext cx="4746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6563" y="901700"/>
            <a:ext cx="8302625" cy="0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84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5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4B8B-5FDF-4A89-814B-FA38F8BC2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2719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160" name="Текст заголовка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BFD0042C-B5D6-4D0F-9884-813D668A36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1938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flipH="1">
            <a:off x="6178550" y="307975"/>
            <a:ext cx="0" cy="6034088"/>
          </a:xfrm>
          <a:prstGeom prst="line">
            <a:avLst/>
          </a:prstGeom>
          <a:noFill/>
          <a:ln w="9525">
            <a:solidFill>
              <a:srgbClr val="9FB8CD"/>
            </a:solidFill>
            <a:prstDash val="dash"/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rrowheads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Gill Sans MT" pitchFamily="34" charset="0"/>
              <a:cs typeface="+mn-cs"/>
              <a:sym typeface="Gill Sans MT" pitchFamily="34" charset="0"/>
            </a:endParaRPr>
          </a:p>
        </p:txBody>
      </p:sp>
      <p:sp>
        <p:nvSpPr>
          <p:cNvPr id="178" name="Текст заголовка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9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7432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indent="59436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indent="86868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indent="1143000">
              <a:lnSpc>
                <a:spcPts val="2200"/>
              </a:lnSpc>
              <a:spcBef>
                <a:spcPts val="1000"/>
              </a:spcBef>
              <a:defRPr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361950" cy="366713"/>
          </a:xfr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1B265475-3A97-4C12-B28E-A76A96214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7602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image" Target="../media/image2.jpeg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6200"/>
            <a:ext cx="4746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заголовка"/>
          <p:cNvSpPr>
            <a:spLocks noGrp="1"/>
          </p:cNvSpPr>
          <p:nvPr>
            <p:ph type="title"/>
          </p:nvPr>
        </p:nvSpPr>
        <p:spPr bwMode="auto">
          <a:xfrm>
            <a:off x="342900" y="123825"/>
            <a:ext cx="8467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Trebuchet MS" pitchFamily="34" charset="0"/>
              </a:rPr>
              <a:t>Текст заголовка</a:t>
            </a:r>
          </a:p>
        </p:txBody>
      </p:sp>
      <p:sp>
        <p:nvSpPr>
          <p:cNvPr id="1028" name="Уровень текста 1…"/>
          <p:cNvSpPr>
            <a:spLocks noGrp="1"/>
          </p:cNvSpPr>
          <p:nvPr>
            <p:ph type="body" idx="1"/>
          </p:nvPr>
        </p:nvSpPr>
        <p:spPr bwMode="auto">
          <a:xfrm>
            <a:off x="457200" y="1152525"/>
            <a:ext cx="8229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mbria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Cambria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Cambria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Cambria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Cambria" pitchFamily="18" charset="0"/>
              </a:rPr>
              <a:t>Уровень текста 5</a:t>
            </a:r>
          </a:p>
        </p:txBody>
      </p:sp>
      <p:sp>
        <p:nvSpPr>
          <p:cNvPr id="1029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436563" y="644525"/>
            <a:ext cx="8302625" cy="0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1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8823325" y="6534150"/>
            <a:ext cx="282575" cy="2746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>
                <a:solidFill>
                  <a:srgbClr val="808080"/>
                </a:solidFill>
                <a:latin typeface="Trebuchet MS" pitchFamily="34" charset="0"/>
                <a:cs typeface="+mn-cs"/>
                <a:sym typeface="Trebuchet MS" pitchFamily="34" charset="0"/>
              </a:defRPr>
            </a:lvl1pPr>
          </a:lstStyle>
          <a:p>
            <a:pPr>
              <a:defRPr/>
            </a:pPr>
            <a:fld id="{155ACEAD-F176-4CDF-B1AA-A463C26B99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785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784" r:id="rId39"/>
    <p:sldLayoutId id="2147483825" r:id="rId40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5pPr>
      <a:lvl6pPr marL="24688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6pPr>
      <a:lvl7pPr marL="29260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7pPr>
      <a:lvl8pPr marL="33832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8pPr>
      <a:lvl9pPr marL="38404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ture 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6200"/>
            <a:ext cx="4746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Текст заголовка"/>
          <p:cNvSpPr>
            <a:spLocks noGrp="1"/>
          </p:cNvSpPr>
          <p:nvPr>
            <p:ph type="title"/>
          </p:nvPr>
        </p:nvSpPr>
        <p:spPr bwMode="auto">
          <a:xfrm>
            <a:off x="342900" y="123825"/>
            <a:ext cx="8467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Trebuchet MS" pitchFamily="34" charset="0"/>
              </a:rPr>
              <a:t>Текст заголовка</a:t>
            </a:r>
          </a:p>
        </p:txBody>
      </p:sp>
      <p:sp>
        <p:nvSpPr>
          <p:cNvPr id="43012" name="Уровень текста 1…"/>
          <p:cNvSpPr>
            <a:spLocks noGrp="1"/>
          </p:cNvSpPr>
          <p:nvPr>
            <p:ph type="body" idx="1"/>
          </p:nvPr>
        </p:nvSpPr>
        <p:spPr bwMode="auto">
          <a:xfrm>
            <a:off x="457200" y="1152525"/>
            <a:ext cx="8229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mbria" pitchFamily="18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Cambria" pitchFamily="18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Cambria" pitchFamily="18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Cambria" pitchFamily="18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Cambria" pitchFamily="18" charset="0"/>
              </a:rPr>
              <a:t>Уровень текста 5</a:t>
            </a:r>
          </a:p>
        </p:txBody>
      </p:sp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52400" cy="5889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sym typeface="Cambria" pitchFamily="18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436563" y="644525"/>
            <a:ext cx="8302625" cy="0"/>
          </a:xfrm>
          <a:prstGeom prst="line">
            <a:avLst/>
          </a:prstGeom>
          <a:noFill/>
          <a:ln w="50800">
            <a:solidFill>
              <a:srgbClr val="D9D9D9"/>
            </a:solidFill>
            <a:round/>
            <a:headEnd/>
            <a:tailEnd/>
          </a:ln>
          <a:extLst/>
        </p:spPr>
        <p:txBody>
          <a:bodyPr lIns="45719" rIns="45719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3015" name="Номер слайда"/>
          <p:cNvSpPr>
            <a:spLocks noGrp="1"/>
          </p:cNvSpPr>
          <p:nvPr>
            <p:ph type="sldNum" sz="quarter" idx="2"/>
          </p:nvPr>
        </p:nvSpPr>
        <p:spPr bwMode="auto">
          <a:xfrm>
            <a:off x="8823325" y="6534150"/>
            <a:ext cx="282575" cy="2746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>
                <a:solidFill>
                  <a:srgbClr val="808080"/>
                </a:solidFill>
                <a:latin typeface="Trebuchet MS" pitchFamily="34" charset="0"/>
                <a:cs typeface="+mn-cs"/>
                <a:sym typeface="Trebuchet MS" pitchFamily="34" charset="0"/>
              </a:defRPr>
            </a:lvl1pPr>
          </a:lstStyle>
          <a:p>
            <a:pPr>
              <a:defRPr/>
            </a:pPr>
            <a:fld id="{E2C35E2A-FF0E-4FE5-BB94-9328B03532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787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  <p:sldLayoutId id="2147483852" r:id="rId28"/>
    <p:sldLayoutId id="2147483853" r:id="rId29"/>
    <p:sldLayoutId id="2147483854" r:id="rId30"/>
    <p:sldLayoutId id="2147483855" r:id="rId31"/>
    <p:sldLayoutId id="2147483856" r:id="rId32"/>
    <p:sldLayoutId id="2147483857" r:id="rId33"/>
    <p:sldLayoutId id="2147483858" r:id="rId34"/>
    <p:sldLayoutId id="2147483786" r:id="rId35"/>
    <p:sldLayoutId id="2147483859" r:id="rId36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6566D"/>
          </a:solidFill>
          <a:latin typeface="Trebuchet MS"/>
          <a:ea typeface="Trebuchet MS"/>
          <a:cs typeface="Trebuchet MS"/>
          <a:sym typeface="Trebuchet MS" pitchFamily="34" charset="0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46566D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Cambria"/>
          <a:ea typeface="Cambria"/>
          <a:cs typeface="Cambria"/>
          <a:sym typeface="Cambria" pitchFamily="18" charset="0"/>
        </a:defRPr>
      </a:lvl5pPr>
      <a:lvl6pPr marL="24688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6pPr>
      <a:lvl7pPr marL="29260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7pPr>
      <a:lvl8pPr marL="33832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8pPr>
      <a:lvl9pPr marL="3840479" marR="0" indent="-18287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6.xls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3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425450" y="1758950"/>
            <a:ext cx="8229600" cy="1905000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ru-RU" sz="3400" b="1" kern="0" dirty="0">
                <a:solidFill>
                  <a:srgbClr val="36698C"/>
                </a:solidFill>
                <a:latin typeface="Times New Roman" pitchFamily="18" charset="0"/>
                <a:ea typeface="Bookman Old Style"/>
                <a:cs typeface="Times New Roman" pitchFamily="18" charset="0"/>
                <a:sym typeface="Bookman Old Style"/>
              </a:rPr>
              <a:t>ДЕНЬ ГЛАВНОГО ВРАЧА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ru-RU" sz="3400" b="1" kern="0" dirty="0">
              <a:solidFill>
                <a:srgbClr val="36698C"/>
              </a:solidFill>
              <a:latin typeface="Times New Roman" pitchFamily="18" charset="0"/>
              <a:ea typeface="Bookman Old Style"/>
              <a:cs typeface="Times New Roman" pitchFamily="18" charset="0"/>
              <a:sym typeface="Bookman Old Style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ru-RU" sz="3400" b="1" kern="0" dirty="0">
                <a:solidFill>
                  <a:srgbClr val="36698C"/>
                </a:solidFill>
                <a:latin typeface="Times New Roman" pitchFamily="18" charset="0"/>
                <a:ea typeface="Bookman Old Style"/>
                <a:cs typeface="Times New Roman" pitchFamily="18" charset="0"/>
                <a:sym typeface="Bookman Old Style"/>
              </a:rPr>
              <a:t>министерство здравоохранения Кировской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1199" y="5471885"/>
            <a:ext cx="259782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16 января 2018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15901" y="1712263"/>
            <a:ext cx="3977336" cy="4766427"/>
          </a:xfrm>
          <a:prstGeom prst="roundRect">
            <a:avLst>
              <a:gd name="adj" fmla="val 6894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Вятскополянская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Зуевская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Кирово-Чепецкая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Котельничская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Лузская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Нолинская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Омутнинская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Слободская ЦРБ имени академика А.Н. Бакулева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Советская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Яранская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5100" y="1103159"/>
            <a:ext cx="3979387" cy="675261"/>
          </a:xfrm>
          <a:prstGeom prst="roundRect">
            <a:avLst>
              <a:gd name="adj" fmla="val 23879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УРОВЕНЬ МО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МЕЖ</a:t>
            </a: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РАЙОНН</a:t>
            </a: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6002" y="1290920"/>
            <a:ext cx="3977336" cy="5226838"/>
          </a:xfrm>
          <a:prstGeom prst="roundRect">
            <a:avLst>
              <a:gd name="adj" fmla="val 4488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/>
          <a:lstStyle/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en-US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городская больница № 9</a:t>
            </a:r>
          </a:p>
          <a:p>
            <a:pPr marL="180975" indent="-180975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городская больница № 5</a:t>
            </a:r>
          </a:p>
          <a:p>
            <a:pPr marL="180975" indent="-180975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городская больница № 2</a:t>
            </a: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Кировский клинико-диагностический центр</a:t>
            </a: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Детский диагностический центр</a:t>
            </a: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400" kern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488" y="5426075"/>
            <a:ext cx="3413125" cy="827088"/>
          </a:xfrm>
          <a:prstGeom prst="roundRect">
            <a:avLst/>
          </a:prstGeom>
          <a:solidFill>
            <a:schemeClr val="bg1"/>
          </a:solidFill>
          <a:ln>
            <a:solidFill>
              <a:srgbClr val="CCF0E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tIns="45719" rIns="45719" bIns="45719" anchor="ctr"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>
              <a:lnSpc>
                <a:spcPts val="1700"/>
              </a:lnSpc>
              <a:buFont typeface="Arial" charset="0"/>
              <a:buChar char="•"/>
            </a:pPr>
            <a: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Полные подушевые условия финансирования</a:t>
            </a:r>
            <a:b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</a:b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средний прирост </a:t>
            </a:r>
            <a:r>
              <a:rPr lang="ru-RU" altLang="ru-RU" b="1">
                <a:solidFill>
                  <a:srgbClr val="C00000"/>
                </a:solidFill>
                <a:latin typeface="Arial" charset="0"/>
                <a:cs typeface="Arial" charset="0"/>
              </a:rPr>
              <a:t>20 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%</a:t>
            </a:r>
            <a:endParaRPr lang="ru-RU" altLang="ru-RU" sz="13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4140" y="1103159"/>
            <a:ext cx="4000834" cy="675261"/>
          </a:xfrm>
          <a:prstGeom prst="roundRect">
            <a:avLst>
              <a:gd name="adj" fmla="val 23879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УРОВЕНЬ МО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ГОРОДСКОЙ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0838" y="2746375"/>
            <a:ext cx="3473450" cy="825500"/>
          </a:xfrm>
          <a:prstGeom prst="roundRect">
            <a:avLst/>
          </a:prstGeom>
          <a:solidFill>
            <a:schemeClr val="bg1"/>
          </a:solidFill>
          <a:ln>
            <a:solidFill>
              <a:srgbClr val="CCF0E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tIns="45719" rIns="45719" bIns="45719" anchor="ctr"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>
              <a:lnSpc>
                <a:spcPts val="1700"/>
              </a:lnSpc>
              <a:buFont typeface="Arial" charset="0"/>
              <a:buChar char="•"/>
            </a:pPr>
            <a: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Полные подушевые условия финансирования</a:t>
            </a:r>
            <a:b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</a:b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средний прирост </a:t>
            </a:r>
            <a:r>
              <a:rPr lang="ru-RU" altLang="ru-RU" b="1">
                <a:solidFill>
                  <a:srgbClr val="C00000"/>
                </a:solidFill>
                <a:latin typeface="Arial" charset="0"/>
                <a:cs typeface="Arial" charset="0"/>
              </a:rPr>
              <a:t>20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 %</a:t>
            </a:r>
            <a:endParaRPr lang="ru-RU" altLang="ru-RU" sz="13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1450" y="5046663"/>
            <a:ext cx="3605213" cy="1431925"/>
          </a:xfrm>
          <a:prstGeom prst="roundRect">
            <a:avLst>
              <a:gd name="adj" fmla="val 10564"/>
            </a:avLst>
          </a:prstGeom>
          <a:solidFill>
            <a:schemeClr val="bg1"/>
          </a:solidFill>
          <a:ln>
            <a:solidFill>
              <a:srgbClr val="CCF0E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tIns="45719" rIns="45719" bIns="45719" anchor="ctr"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>
              <a:buFont typeface="Arial" charset="0"/>
              <a:buChar char="•"/>
            </a:pPr>
            <a: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Амбулаторные подушевые условия финансирования </a:t>
            </a:r>
          </a:p>
          <a:p>
            <a:pPr hangingPunct="0">
              <a:buFont typeface="Arial" charset="0"/>
              <a:buChar char="•"/>
            </a:pPr>
            <a:endParaRPr lang="ru-RU" altLang="ru-RU" sz="500" b="1">
              <a:solidFill>
                <a:srgbClr val="36698C"/>
              </a:solidFill>
              <a:latin typeface="Arial" charset="0"/>
              <a:cs typeface="Arial" charset="0"/>
            </a:endParaRPr>
          </a:p>
          <a:p>
            <a:pPr hangingPunct="0">
              <a:buFont typeface="Arial" charset="0"/>
              <a:buChar char="•"/>
            </a:pPr>
            <a: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КСГ в условиях дневного стационара</a:t>
            </a:r>
          </a:p>
          <a:p>
            <a:pPr hangingPunct="0"/>
            <a: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      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средний прирост </a:t>
            </a:r>
            <a:r>
              <a:rPr lang="ru-RU" altLang="ru-RU" b="1">
                <a:solidFill>
                  <a:srgbClr val="C00000"/>
                </a:solidFill>
                <a:latin typeface="Arial" charset="0"/>
                <a:cs typeface="Arial" charset="0"/>
              </a:rPr>
              <a:t>20 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%</a:t>
            </a:r>
            <a:endParaRPr lang="ru-RU" altLang="ru-RU" sz="13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1500" y="-1588"/>
            <a:ext cx="5745163" cy="549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Распределение МО по уровням</a:t>
            </a: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5015852" y="3716556"/>
            <a:ext cx="3841809" cy="641328"/>
          </a:xfrm>
          <a:prstGeom prst="roundRect">
            <a:avLst>
              <a:gd name="adj" fmla="val 15216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УРОВЕНЬ МО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ГОРОДСКОЙ-АМБУЛАТОРНЫЙ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7" name="Диаграмма 5"/>
          <p:cNvGraphicFramePr>
            <a:graphicFrameLocks/>
          </p:cNvGraphicFramePr>
          <p:nvPr/>
        </p:nvGraphicFramePr>
        <p:xfrm>
          <a:off x="233363" y="1250950"/>
          <a:ext cx="8716962" cy="584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r:id="rId5" imgW="8718036" imgH="5852667" progId="Excel.Chart.8">
                  <p:embed/>
                </p:oleObj>
              </mc:Choice>
              <mc:Fallback>
                <p:oleObj r:id="rId5" imgW="8718036" imgH="5852667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250950"/>
                        <a:ext cx="8716962" cy="584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3097213" y="-1588"/>
            <a:ext cx="5972175" cy="542926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C00000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Полный подушевой норматив </a:t>
            </a:r>
            <a:r>
              <a:rPr lang="ru-RU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финансирования</a:t>
            </a:r>
            <a:br>
              <a:rPr lang="ru-RU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</a:br>
            <a:r>
              <a:rPr lang="ru-RU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на одного прикрепленного застрахованного по ОМС в год</a:t>
            </a:r>
            <a:r>
              <a:rPr lang="en-US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 (</a:t>
            </a:r>
            <a:r>
              <a:rPr lang="ru-RU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в месяц), руб.</a:t>
            </a:r>
            <a:endParaRPr lang="ru-RU" altLang="ru-RU" sz="2000" smtClean="0">
              <a:solidFill>
                <a:srgbClr val="36698C"/>
              </a:solidFill>
              <a:latin typeface="Arial" charset="0"/>
              <a:ea typeface="Bookman Old Style" pitchFamily="18" charset="0"/>
              <a:cs typeface="Arial" charset="0"/>
              <a:sym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34" y="6297329"/>
            <a:ext cx="855023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Применяется для уровня МО районного, межрайонного и городского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2475" y="1042988"/>
            <a:ext cx="7920038" cy="166211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Cambria"/>
            </a:endParaRPr>
          </a:p>
          <a:p>
            <a:pPr>
              <a:defRPr/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Cambria"/>
            </a:endParaRPr>
          </a:p>
          <a:p>
            <a:pPr>
              <a:defRPr/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Cambria"/>
            </a:endParaRPr>
          </a:p>
          <a:p>
            <a:pPr>
              <a:defRPr/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Cambria"/>
            </a:endParaRPr>
          </a:p>
          <a:p>
            <a:pPr>
              <a:defRPr/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Cambria"/>
            </a:endParaRPr>
          </a:p>
          <a:p>
            <a:pPr>
              <a:defRPr/>
            </a:pPr>
            <a:endParaRPr lang="ru-RU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Cambria"/>
            </a:endParaRPr>
          </a:p>
        </p:txBody>
      </p:sp>
      <p:graphicFrame>
        <p:nvGraphicFramePr>
          <p:cNvPr id="93230" name="Group 46"/>
          <p:cNvGraphicFramePr>
            <a:graphicFrameLocks noGrp="1"/>
          </p:cNvGraphicFramePr>
          <p:nvPr/>
        </p:nvGraphicFramePr>
        <p:xfrm>
          <a:off x="1173163" y="1868488"/>
          <a:ext cx="6946900" cy="3971798"/>
        </p:xfrm>
        <a:graphic>
          <a:graphicData uri="http://schemas.openxmlformats.org/drawingml/2006/table">
            <a:tbl>
              <a:tblPr/>
              <a:tblGrid>
                <a:gridCol w="1890712"/>
                <a:gridCol w="5056188"/>
              </a:tblGrid>
              <a:tr h="5016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65D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Группа МО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4465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65D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Значение интегрированного коэффициента дифференциации подушевого норматива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4465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BAD5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0,8300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0,8700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0,9000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0,9210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0,9525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0,9608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1,0000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1,0500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1,1000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1,1500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98C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1,3000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98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67" name="Прямоугольник 3"/>
          <p:cNvSpPr>
            <a:spLocks noChangeArrowheads="1"/>
          </p:cNvSpPr>
          <p:nvPr/>
        </p:nvSpPr>
        <p:spPr bwMode="auto">
          <a:xfrm>
            <a:off x="839788" y="854075"/>
            <a:ext cx="75676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1700" b="1" i="1">
                <a:solidFill>
                  <a:srgbClr val="36698C"/>
                </a:solidFill>
                <a:latin typeface="Arial" charset="0"/>
                <a:cs typeface="Arial" charset="0"/>
              </a:rPr>
              <a:t>Интегрированные коэффициенты дифференциации подушевого норматива финансирования на прикрепившихся лиц к МО</a:t>
            </a:r>
            <a:br>
              <a:rPr lang="ru-RU" altLang="ru-RU" sz="1700" b="1" i="1">
                <a:solidFill>
                  <a:srgbClr val="36698C"/>
                </a:solidFill>
                <a:latin typeface="Arial" charset="0"/>
                <a:cs typeface="Arial" charset="0"/>
              </a:rPr>
            </a:br>
            <a:r>
              <a:rPr lang="ru-RU" altLang="ru-RU" sz="1700" b="1" i="1">
                <a:solidFill>
                  <a:srgbClr val="36698C"/>
                </a:solidFill>
                <a:latin typeface="Arial" charset="0"/>
                <a:cs typeface="Arial" charset="0"/>
              </a:rPr>
              <a:t>по всем видам и условиям оказания медицинской помощи</a:t>
            </a:r>
          </a:p>
        </p:txBody>
      </p:sp>
      <p:sp>
        <p:nvSpPr>
          <p:cNvPr id="103468" name="Прямоугольник 2"/>
          <p:cNvSpPr>
            <a:spLocks noChangeArrowheads="1"/>
          </p:cNvSpPr>
          <p:nvPr/>
        </p:nvSpPr>
        <p:spPr bwMode="auto">
          <a:xfrm>
            <a:off x="2479675" y="146050"/>
            <a:ext cx="653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36698C"/>
                </a:solidFill>
                <a:latin typeface="Arial" charset="0"/>
                <a:cs typeface="Arial" charset="0"/>
              </a:rPr>
              <a:t>Группировка медицинских организаций</a:t>
            </a:r>
            <a:r>
              <a:rPr lang="ru-RU" altLang="ru-RU" sz="2000" b="1">
                <a:solidFill>
                  <a:srgbClr val="C00000"/>
                </a:solidFill>
                <a:latin typeface="Arial" charset="0"/>
                <a:ea typeface="Cambria" pitchFamily="18" charset="0"/>
                <a:cs typeface="Arial" charset="0"/>
              </a:rPr>
              <a:t> районного, межрайонного и городского уровней</a:t>
            </a:r>
            <a:endParaRPr lang="ru-RU" altLang="ru-RU" sz="200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292" y="5784157"/>
            <a:ext cx="807522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Основные коэффициенты при расчете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интегрированного коэффициента: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половозрастной коэффициент дифференциации, районный коэффициент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https://cached.imagescaler.hbpl.co.uk/resize/scaleWidth/614/cached.offlinehbpl.hbpl.co.uk/news/ORP/issues-for-web-20140303100547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476625"/>
            <a:ext cx="32353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3097213" y="-1588"/>
            <a:ext cx="5972175" cy="542926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C00000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Амбулаторный подушевой норматив </a:t>
            </a:r>
            <a:r>
              <a:rPr lang="ru-RU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финансирования ПСМП </a:t>
            </a:r>
            <a:br>
              <a:rPr lang="ru-RU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</a:br>
            <a:r>
              <a:rPr lang="ru-RU" altLang="ru-RU" sz="20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на одного прикрепленного застрахованного по ОМС в год (месяц), руб.</a:t>
            </a:r>
            <a:endParaRPr lang="ru-RU" altLang="ru-RU" sz="2000" smtClean="0">
              <a:solidFill>
                <a:srgbClr val="36698C"/>
              </a:solidFill>
              <a:latin typeface="Arial" charset="0"/>
              <a:ea typeface="Bookman Old Style" pitchFamily="18" charset="0"/>
              <a:cs typeface="Arial" charset="0"/>
              <a:sym typeface="Bookman Old Style" pitchFamily="18" charset="0"/>
            </a:endParaRPr>
          </a:p>
        </p:txBody>
      </p:sp>
      <p:graphicFrame>
        <p:nvGraphicFramePr>
          <p:cNvPr id="105475" name="Диаграмма 12"/>
          <p:cNvGraphicFramePr>
            <a:graphicFrameLocks/>
          </p:cNvGraphicFramePr>
          <p:nvPr/>
        </p:nvGraphicFramePr>
        <p:xfrm>
          <a:off x="184150" y="1484313"/>
          <a:ext cx="8110538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r:id="rId6" imgW="8114479" imgH="4615072" progId="Excel.Chart.8">
                  <p:embed/>
                </p:oleObj>
              </mc:Choice>
              <mc:Fallback>
                <p:oleObj r:id="rId6" imgW="8114479" imgH="4615072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484313"/>
                        <a:ext cx="8110538" cy="461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99987" y="3477226"/>
            <a:ext cx="723900" cy="381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9104" y="2474246"/>
            <a:ext cx="723900" cy="381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98%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2221312" y="1080662"/>
            <a:ext cx="1590668" cy="946101"/>
          </a:xfrm>
          <a:prstGeom prst="upArrow">
            <a:avLst>
              <a:gd name="adj1" fmla="val 60782"/>
              <a:gd name="adj2" fmla="val 50000"/>
            </a:avLst>
          </a:prstGeom>
          <a:solidFill>
            <a:srgbClr val="00B0F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295" y="1375094"/>
            <a:ext cx="15621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на</a:t>
            </a:r>
            <a:br>
              <a:rPr lang="ru-RU" sz="2000" b="1" dirty="0">
                <a:solidFill>
                  <a:srgbClr val="FFFF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</a:br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17,2%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6119198"/>
            <a:ext cx="80566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Единый и применяется для уровней МО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городского-амбулаторного, специализированного с прикрепленным населением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67201" y="888121"/>
            <a:ext cx="8811699" cy="5746595"/>
          </a:xfrm>
          <a:prstGeom prst="roundRect">
            <a:avLst>
              <a:gd name="adj" fmla="val 3823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/>
          <a:lstStyle/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инфекционная клиническая больница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городская клиническая больница № 1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городская больница № 4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клиническая офтальмологическая больница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областная клиническая больница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областная детская клиническая больница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Кировский областной клинический кожно-венерологический диспансер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Кировский областной клинический онкологический диспансер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КОГКБУЗ Центр травматологии, ортопедии и нейрохирургии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Кировский областной клинический перинатальный центр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клиническая стоматологическая поликлиника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Кирово-Чепецкая</a:t>
            </a: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городская стоматологическая поликлиника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Кировский областной госпиталь для ветеранов войн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Кировский областной наркологический диспансер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Северная клиническая больница скорой медицинской помощи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Центр медицинской реабилитации</a:t>
            </a: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городская клиническая больница № 6 </a:t>
            </a:r>
            <a:r>
              <a:rPr lang="ru-RU" sz="13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Лепсе</a:t>
            </a: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3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Кировская клиническая больница № 7 им. В.И. Юрловой</a:t>
            </a: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endParaRPr lang="ru-RU" sz="13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38850" y="4624388"/>
            <a:ext cx="2867025" cy="1927225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>
            <a:solidFill>
              <a:srgbClr val="CCF0E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tIns="45719" rIns="45719" bIns="45719" anchor="ctr"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>
              <a:buFont typeface="Arial" charset="0"/>
              <a:buChar char="•"/>
            </a:pPr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Амбулаторные подушевые условия финансирования </a:t>
            </a:r>
          </a:p>
          <a:p>
            <a:pPr hangingPunct="0">
              <a:spcBef>
                <a:spcPts val="800"/>
              </a:spcBef>
              <a:buFont typeface="Arial" charset="0"/>
              <a:buChar char="•"/>
            </a:pPr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Оплата по КСГ</a:t>
            </a:r>
          </a:p>
          <a:p>
            <a:pPr algn="ctr" hangingPunct="0">
              <a:lnSpc>
                <a:spcPts val="2100"/>
              </a:lnSpc>
              <a:spcBef>
                <a:spcPts val="800"/>
              </a:spcBef>
            </a:pPr>
            <a:r>
              <a:rPr lang="ru-RU" altLang="ru-RU" sz="1600" b="1">
                <a:solidFill>
                  <a:srgbClr val="C00000"/>
                </a:solidFill>
                <a:latin typeface="Arial" charset="0"/>
                <a:cs typeface="Arial" charset="0"/>
              </a:rPr>
              <a:t>Средний прирост финансирования 23 %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22163" y="692880"/>
            <a:ext cx="4256737" cy="630017"/>
          </a:xfrm>
          <a:prstGeom prst="roundRect">
            <a:avLst>
              <a:gd name="adj" fmla="val 12799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УРОВЕНЬ МО СПЕЦИАЛИЗИРОВАННЫЙ</a:t>
            </a:r>
            <a:b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(без прикрепленного населения)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38850" y="2665413"/>
            <a:ext cx="2867025" cy="1382712"/>
          </a:xfrm>
          <a:prstGeom prst="roundRect">
            <a:avLst>
              <a:gd name="adj" fmla="val 12708"/>
            </a:avLst>
          </a:prstGeom>
          <a:solidFill>
            <a:schemeClr val="bg1"/>
          </a:solidFill>
          <a:ln>
            <a:solidFill>
              <a:srgbClr val="CCF0E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tIns="45719" rIns="45719" bIns="45719" anchor="ctr"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>
              <a:buFont typeface="Arial" charset="0"/>
              <a:buChar char="•"/>
            </a:pPr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Оплата за посещение </a:t>
            </a:r>
          </a:p>
          <a:p>
            <a:pPr hangingPunct="0">
              <a:spcBef>
                <a:spcPts val="800"/>
              </a:spcBef>
              <a:buFont typeface="Arial" charset="0"/>
              <a:buChar char="•"/>
            </a:pPr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Оплата по КСГ</a:t>
            </a:r>
          </a:p>
          <a:p>
            <a:pPr algn="ctr" hangingPunct="0">
              <a:spcBef>
                <a:spcPts val="800"/>
              </a:spcBef>
            </a:pPr>
            <a:r>
              <a:rPr lang="ru-RU" altLang="ru-RU" sz="1600" b="1">
                <a:solidFill>
                  <a:srgbClr val="C00000"/>
                </a:solidFill>
                <a:latin typeface="Arial" charset="0"/>
                <a:cs typeface="Arial" charset="0"/>
              </a:rPr>
              <a:t>Средний прирост финансирования 23 %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1500" y="-84138"/>
            <a:ext cx="5745163" cy="549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Распределение МО по уровням</a:t>
            </a:r>
          </a:p>
        </p:txBody>
      </p:sp>
      <p:sp>
        <p:nvSpPr>
          <p:cNvPr id="2" name="Скругленный прямоугольник 31"/>
          <p:cNvSpPr/>
          <p:nvPr/>
        </p:nvSpPr>
        <p:spPr>
          <a:xfrm>
            <a:off x="477668" y="4480930"/>
            <a:ext cx="4256736" cy="959582"/>
          </a:xfrm>
          <a:prstGeom prst="roundRect">
            <a:avLst>
              <a:gd name="adj" fmla="val 17231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УРОВЕНЬ МО СПЕЦИАЛИЗИРОВАННЫЙ</a:t>
            </a:r>
            <a:b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(с прикрепленным населением)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  <a:t/>
            </a:r>
            <a:b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</a:br>
            <a: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  <a:t/>
            </a:r>
            <a:b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</a:br>
            <a: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  <a:t/>
            </a:r>
            <a:b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</a:br>
            <a: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  <a:t/>
            </a:r>
            <a:b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</a:br>
            <a: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  <a:t/>
            </a:r>
            <a:b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</a:br>
            <a: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  <a:t/>
            </a:r>
            <a:b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</a:br>
            <a: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  <a:t/>
            </a:r>
            <a:br>
              <a:rPr lang="ru-RU" altLang="ru-RU" sz="2000" b="0" smtClean="0">
                <a:solidFill>
                  <a:srgbClr val="000000"/>
                </a:solidFill>
                <a:latin typeface="Trebuchet MS" pitchFamily="34" charset="0"/>
                <a:sym typeface="Cambria" pitchFamily="18" charset="0"/>
              </a:rPr>
            </a:br>
            <a:r>
              <a:rPr lang="ru-RU" altLang="ru-RU" smtClean="0">
                <a:solidFill>
                  <a:srgbClr val="188669"/>
                </a:solidFill>
                <a:latin typeface="Arial" charset="0"/>
                <a:sym typeface="Cambria" pitchFamily="18" charset="0"/>
              </a:rPr>
              <a:t>Оплата медицинской помощи уровня </a:t>
            </a:r>
            <a:br>
              <a:rPr lang="ru-RU" altLang="ru-RU" smtClean="0">
                <a:solidFill>
                  <a:srgbClr val="188669"/>
                </a:solidFill>
                <a:latin typeface="Arial" charset="0"/>
                <a:sym typeface="Cambria" pitchFamily="18" charset="0"/>
              </a:rPr>
            </a:br>
            <a:r>
              <a:rPr lang="ru-RU" altLang="ru-RU" smtClean="0">
                <a:solidFill>
                  <a:srgbClr val="C00000"/>
                </a:solidFill>
                <a:latin typeface="Arial" charset="0"/>
                <a:sym typeface="Cambria" pitchFamily="18" charset="0"/>
              </a:rPr>
              <a:t>МО специализированные – </a:t>
            </a:r>
            <a:br>
              <a:rPr lang="ru-RU" altLang="ru-RU" smtClean="0">
                <a:solidFill>
                  <a:srgbClr val="C00000"/>
                </a:solidFill>
                <a:latin typeface="Arial" charset="0"/>
                <a:sym typeface="Cambria" pitchFamily="18" charset="0"/>
              </a:rPr>
            </a:br>
            <a:r>
              <a:rPr lang="ru-RU" altLang="ru-RU" smtClean="0">
                <a:solidFill>
                  <a:srgbClr val="C00000"/>
                </a:solidFill>
                <a:latin typeface="Arial" charset="0"/>
                <a:sym typeface="Cambria" pitchFamily="18" charset="0"/>
              </a:rPr>
              <a:t>без прикрепленного населения,</a:t>
            </a:r>
            <a:br>
              <a:rPr lang="ru-RU" altLang="ru-RU" smtClean="0">
                <a:solidFill>
                  <a:srgbClr val="C00000"/>
                </a:solidFill>
                <a:latin typeface="Arial" charset="0"/>
                <a:sym typeface="Cambria" pitchFamily="18" charset="0"/>
              </a:rPr>
            </a:br>
            <a:r>
              <a:rPr lang="ru-RU" altLang="ru-RU" smtClean="0">
                <a:solidFill>
                  <a:srgbClr val="188669"/>
                </a:solidFill>
                <a:latin typeface="Arial" charset="0"/>
                <a:sym typeface="Cambria" pitchFamily="18" charset="0"/>
              </a:rPr>
              <a:t>в 2018 году не изменилась!</a:t>
            </a:r>
          </a:p>
        </p:txBody>
      </p:sp>
      <p:sp>
        <p:nvSpPr>
          <p:cNvPr id="2088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84400"/>
            <a:ext cx="8229600" cy="3941763"/>
          </a:xfrm>
        </p:spPr>
        <p:txBody>
          <a:bodyPr/>
          <a:lstStyle/>
          <a:p>
            <a:r>
              <a:rPr lang="ru-RU" altLang="ru-RU" sz="19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      </a:t>
            </a:r>
          </a:p>
          <a:p>
            <a:r>
              <a:rPr lang="ru-RU" altLang="ru-RU" sz="19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      Оплата ПСМП осуществляется  за единицу объема медицинской помощи – за медицинскую услугу, за посещение, за обращение (законченный случай) при оплате медицинской помощи</a:t>
            </a:r>
          </a:p>
          <a:p>
            <a:endParaRPr lang="ru-RU" altLang="ru-RU" sz="19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r>
              <a:rPr lang="ru-RU" altLang="ru-RU" sz="19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Оплата МП в стационарных условиях и условиях дневного стационара осуществляется за законченный случай лечения заболевания, в том числе включенного в соответствующую КСГ </a:t>
            </a:r>
            <a:endParaRPr lang="ru-RU" altLang="ru-RU" sz="190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55667" y="2513897"/>
            <a:ext cx="243235" cy="29656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Нашивка 12"/>
          <p:cNvSpPr/>
          <p:nvPr/>
        </p:nvSpPr>
        <p:spPr>
          <a:xfrm>
            <a:off x="467543" y="3993831"/>
            <a:ext cx="243235" cy="296561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Заголовок 1"/>
          <p:cNvSpPr>
            <a:spLocks noGrp="1"/>
          </p:cNvSpPr>
          <p:nvPr>
            <p:ph type="title"/>
          </p:nvPr>
        </p:nvSpPr>
        <p:spPr>
          <a:xfrm>
            <a:off x="382588" y="1017588"/>
            <a:ext cx="4284662" cy="896937"/>
          </a:xfrm>
        </p:spPr>
        <p:txBody>
          <a:bodyPr/>
          <a:lstStyle/>
          <a:p>
            <a:pPr algn="ctr" eaLnBrk="1" hangingPunct="1"/>
            <a:r>
              <a:rPr lang="ru-RU" altLang="ru-RU" sz="1600" smtClean="0">
                <a:solidFill>
                  <a:srgbClr val="36698C"/>
                </a:solidFill>
                <a:latin typeface="Arial" charset="0"/>
                <a:ea typeface="Bookman Old Style" pitchFamily="18" charset="0"/>
                <a:cs typeface="Arial" charset="0"/>
                <a:sym typeface="Cambria" pitchFamily="18" charset="0"/>
              </a:rPr>
              <a:t>Подушевой норматив финансирования скорой медицинской помощи на одного застрахованного по ОМС в год (руб.)</a:t>
            </a:r>
            <a:endParaRPr lang="ru-RU" altLang="ru-RU" sz="1600" smtClean="0">
              <a:solidFill>
                <a:srgbClr val="36698C"/>
              </a:solidFill>
              <a:latin typeface="Arial" charset="0"/>
              <a:ea typeface="Bookman Old Style" pitchFamily="18" charset="0"/>
              <a:cs typeface="Arial" charset="0"/>
              <a:sym typeface="Bookman Old Style" pitchFamily="18" charset="0"/>
            </a:endParaRPr>
          </a:p>
        </p:txBody>
      </p:sp>
      <p:graphicFrame>
        <p:nvGraphicFramePr>
          <p:cNvPr id="111618" name="Диаграмма 5"/>
          <p:cNvGraphicFramePr>
            <a:graphicFrameLocks/>
          </p:cNvGraphicFramePr>
          <p:nvPr/>
        </p:nvGraphicFramePr>
        <p:xfrm>
          <a:off x="261938" y="1752600"/>
          <a:ext cx="4622800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r:id="rId5" imgW="4621169" imgH="4560203" progId="Excel.Chart.8">
                  <p:embed/>
                </p:oleObj>
              </mc:Choice>
              <mc:Fallback>
                <p:oleObj r:id="rId5" imgW="4621169" imgH="4560203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752600"/>
                        <a:ext cx="4622800" cy="455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273749" y="1545101"/>
            <a:ext cx="3391786" cy="1187466"/>
          </a:xfrm>
          <a:prstGeom prst="roundRect">
            <a:avLst>
              <a:gd name="adj" fmla="val 14928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6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Станция скорой</a:t>
            </a:r>
            <a:br>
              <a:rPr lang="ru-RU" sz="16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r>
              <a:rPr lang="ru-RU" sz="16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медицинской помощи</a:t>
            </a:r>
            <a:br>
              <a:rPr lang="ru-RU" sz="16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r>
              <a:rPr lang="ru-RU" sz="16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г.Кирова</a:t>
            </a:r>
            <a:endParaRPr lang="ru-RU" sz="16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551" y="950314"/>
            <a:ext cx="3509319" cy="675261"/>
          </a:xfrm>
          <a:prstGeom prst="roundRect">
            <a:avLst>
              <a:gd name="adj" fmla="val 23879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СКОРАЯ МЕДИЦИНСКАЯ ПОМОЩЬ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2563" y="2339975"/>
            <a:ext cx="2349500" cy="987425"/>
          </a:xfrm>
          <a:prstGeom prst="roundRect">
            <a:avLst>
              <a:gd name="adj" fmla="val 13059"/>
            </a:avLst>
          </a:prstGeom>
          <a:solidFill>
            <a:schemeClr val="bg1"/>
          </a:solidFill>
          <a:ln>
            <a:solidFill>
              <a:srgbClr val="CCF0E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tIns="45719" rIns="45719" bIns="45719" anchor="ctr"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 hangingPunct="0"/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Средний прирост финансирования </a:t>
            </a:r>
            <a:b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</a:br>
            <a:r>
              <a:rPr lang="ru-RU" altLang="ru-RU" sz="2000" b="1">
                <a:solidFill>
                  <a:srgbClr val="36698C"/>
                </a:solidFill>
                <a:latin typeface="Arial" charset="0"/>
                <a:cs typeface="Arial" charset="0"/>
              </a:rPr>
              <a:t>14 %</a:t>
            </a:r>
          </a:p>
        </p:txBody>
      </p:sp>
      <p:pic>
        <p:nvPicPr>
          <p:cNvPr id="111622" name="Picture 11" descr="O:\Общие папки доступные всем отделам\Buch_Share\О.Б\Для Курдюмова Д.А\u8ne2fotd0h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398838"/>
            <a:ext cx="2505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Прямоугольник 9"/>
          <p:cNvSpPr>
            <a:spLocks noChangeArrowheads="1"/>
          </p:cNvSpPr>
          <p:nvPr/>
        </p:nvSpPr>
        <p:spPr bwMode="auto">
          <a:xfrm>
            <a:off x="3143250" y="160338"/>
            <a:ext cx="57451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 hangingPunct="0">
              <a:lnSpc>
                <a:spcPct val="150000"/>
              </a:lnSpc>
              <a:buClr>
                <a:srgbClr val="3A8067"/>
              </a:buClr>
            </a:pPr>
            <a:r>
              <a:rPr lang="ru-RU" altLang="ru-RU" sz="2000" b="1">
                <a:solidFill>
                  <a:srgbClr val="36698C"/>
                </a:solidFill>
                <a:latin typeface="Arial" charset="0"/>
                <a:ea typeface="Cambria" pitchFamily="18" charset="0"/>
                <a:cs typeface="Arial" charset="0"/>
              </a:rPr>
              <a:t>Распределение МО по </a:t>
            </a:r>
            <a:r>
              <a:rPr lang="ru-RU" altLang="ru-RU" sz="2000" b="1">
                <a:solidFill>
                  <a:srgbClr val="36698C"/>
                </a:solidFill>
                <a:latin typeface="Arial Unicode MS" pitchFamily="34" charset="-128"/>
                <a:ea typeface="Cambria" pitchFamily="18" charset="0"/>
                <a:cs typeface="Arial" charset="0"/>
              </a:rPr>
              <a:t>у</a:t>
            </a:r>
            <a:r>
              <a:rPr lang="ru-RU" altLang="ru-RU" sz="2000" b="1">
                <a:solidFill>
                  <a:srgbClr val="36698C"/>
                </a:solidFill>
                <a:latin typeface="Arial" charset="0"/>
                <a:ea typeface="Cambria" pitchFamily="18" charset="0"/>
                <a:cs typeface="Arial" charset="0"/>
              </a:rPr>
              <a:t>ровням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0753" y="5011388"/>
            <a:ext cx="4453247" cy="1974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 2018 году </a:t>
            </a:r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подушевой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норматив финансирования СМП</a:t>
            </a:r>
          </a:p>
          <a:p>
            <a:pPr marL="285750" indent="-285750" fontAlgn="auto" hangingPunct="0"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"/>
              <a:defRPr/>
            </a:pPr>
            <a:r>
              <a:rPr lang="ru-RU" sz="1700" b="1" u="sng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включает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полную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оплату за вызов,</a:t>
            </a:r>
          </a:p>
          <a:p>
            <a:pPr marL="285750" indent="-285750" fontAlgn="auto" hangingPunct="0"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"/>
              <a:defRPr/>
            </a:pPr>
            <a:r>
              <a:rPr lang="ru-RU" sz="1700" b="1" u="sng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не включает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оплату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тромболизиса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и оплату оказания неотложной медицинской помощи.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lh4.ggpht.com/qKZDv5dS-DLP9XIltWAkn5S8LZnF3h8WC5drjGybuZgsqNJfD1VAeB4oGc1skHn236PG=w30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8060"/>
          <a:stretch>
            <a:fillRect/>
          </a:stretch>
        </p:blipFill>
        <p:spPr bwMode="auto">
          <a:xfrm>
            <a:off x="6699411" y="2090057"/>
            <a:ext cx="1741465" cy="1350948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551653" y="1780376"/>
            <a:ext cx="3927938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с оплатой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внешних услуг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за медицинскую помощь, оказанную в других МО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03897" y="3275971"/>
            <a:ext cx="266156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без оплаты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внешних услуг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за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медицинскую помощь,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оказанную в других МО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  <a:sym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3953" y="4964765"/>
            <a:ext cx="266156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без оплаты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внешних услуг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за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медицинскую помощь,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оказанную в других МО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  <a:sym typeface="Cambri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DAB89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4230285" y="742150"/>
            <a:ext cx="411341" cy="7208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DAB89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4219777" y="2338172"/>
            <a:ext cx="411341" cy="7208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DAB89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4142278" y="4023862"/>
            <a:ext cx="411341" cy="7208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20619" y="0"/>
            <a:ext cx="622338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  <a:sym typeface="Cambria"/>
              </a:rPr>
              <a:t>Оплата внешних услуг за медицинскую помощь, оказанную в других МО</a:t>
            </a: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722463" y="1401471"/>
            <a:ext cx="3643952" cy="409432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736111" y="2964772"/>
            <a:ext cx="3643952" cy="409432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2654225" y="4634243"/>
            <a:ext cx="3643952" cy="409432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1776" y="1797250"/>
            <a:ext cx="17196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МО в подушевых </a:t>
            </a:r>
          </a:p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условиях</a:t>
            </a:r>
            <a:endParaRPr lang="ru-RU" altLang="ru-RU" sz="1400" dirty="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pic>
        <p:nvPicPr>
          <p:cNvPr id="3073" name="Picture 1" descr="D:\Кашин\Тарифное соглашение (январь 2018)\docto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53656" y="896499"/>
            <a:ext cx="872769" cy="87276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23651" y="3230099"/>
            <a:ext cx="17196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МО в подушевых </a:t>
            </a:r>
          </a:p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условиях</a:t>
            </a:r>
            <a:endParaRPr lang="ru-RU" altLang="ru-RU" sz="1400" dirty="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pic>
        <p:nvPicPr>
          <p:cNvPr id="27" name="Picture 1" descr="D:\Кашин\Тарифное соглашение (январь 2018)\docto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5531" y="2329348"/>
            <a:ext cx="872769" cy="87276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825424" y="5070965"/>
            <a:ext cx="17196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МО в подушевых </a:t>
            </a:r>
          </a:p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условиях</a:t>
            </a:r>
            <a:endParaRPr lang="ru-RU" altLang="ru-RU" sz="1400" dirty="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pic>
        <p:nvPicPr>
          <p:cNvPr id="29" name="Picture 1" descr="D:\Кашин\Тарифное соглашение (январь 2018)\docto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7304" y="4170214"/>
            <a:ext cx="872769" cy="87276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622178" y="1741418"/>
            <a:ext cx="17196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МО в подушевых </a:t>
            </a:r>
          </a:p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условиях</a:t>
            </a:r>
            <a:endParaRPr lang="ru-RU" altLang="ru-RU" sz="1400" dirty="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pic>
        <p:nvPicPr>
          <p:cNvPr id="32" name="Picture 1" descr="D:\Кашин\Тарифное соглашение (январь 2018)\docto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0307" y="923794"/>
            <a:ext cx="872769" cy="872769"/>
          </a:xfrm>
          <a:prstGeom prst="rect">
            <a:avLst/>
          </a:prstGeom>
          <a:noFill/>
        </p:spPr>
      </p:pic>
      <p:pic>
        <p:nvPicPr>
          <p:cNvPr id="35" name="Picture 3" descr="http://lh4.ggpht.com/qKZDv5dS-DLP9XIltWAkn5S8LZnF3h8WC5drjGybuZgsqNJfD1VAeB4oGc1skHn236PG=w30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8060"/>
          <a:stretch>
            <a:fillRect/>
          </a:stretch>
        </p:blipFill>
        <p:spPr bwMode="auto">
          <a:xfrm>
            <a:off x="6730252" y="3835565"/>
            <a:ext cx="1741465" cy="145782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315369" y="5186704"/>
            <a:ext cx="259307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МО в не подушевых условиях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66415" y="3278493"/>
            <a:ext cx="2593074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МО в подушевых условиях</a:t>
            </a:r>
          </a:p>
          <a:p>
            <a:pPr algn="ctr" hangingPunct="0">
              <a:defRPr/>
            </a:pPr>
            <a:r>
              <a:rPr lang="ru-RU" altLang="ru-RU" sz="1400" b="1" dirty="0">
                <a:solidFill>
                  <a:srgbClr val="36698C"/>
                </a:solidFill>
                <a:latin typeface="Arial" charset="0"/>
                <a:cs typeface="Arial" charset="0"/>
              </a:rPr>
              <a:t>стационар и дневной стационар г. Киров</a:t>
            </a:r>
            <a:endParaRPr lang="ru-RU" alt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-109708" y="5648227"/>
            <a:ext cx="9352562" cy="1240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Пациентам выписывать направление из подушевых условий МО в подушевые условия другой МО* 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(за исключением МП в экстренной форме)</a:t>
            </a:r>
          </a:p>
          <a:p>
            <a:pPr algn="ctr">
              <a:lnSpc>
                <a:spcPct val="75000"/>
              </a:lnSpc>
              <a:defRPr/>
            </a:pPr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Направление необходимо для оплаты  МП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«принимающим» медицинским организациям за оказанную медицинскую помощь в условиях, в которых Принимающая МО финансируется по Полному или амбулаторному подушевому нормативу.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данную категорию пациентов формируется отдельный реестр счетов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http://www.medicarepathways.com/wp-content/uploads/2016/01/group-of-do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4271963"/>
            <a:ext cx="40259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0578" y="900982"/>
            <a:ext cx="8482788" cy="1378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313" y="833438"/>
            <a:ext cx="8280400" cy="13239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</a:br>
            <a: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  <a:t>В </a:t>
            </a:r>
            <a:r>
              <a:rPr lang="ru-RU" altLang="ru-RU" sz="1600" b="1">
                <a:solidFill>
                  <a:srgbClr val="C00000"/>
                </a:solidFill>
                <a:latin typeface="Arial" charset="0"/>
                <a:cs typeface="Arial" charset="0"/>
              </a:rPr>
              <a:t>полный и амбулаторный подушевые нормативы финансирования </a:t>
            </a:r>
          </a:p>
          <a:p>
            <a:pPr algn="ctr"/>
            <a: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  <a:t>при оказании МП в амбулаторных условиях </a:t>
            </a:r>
            <a:b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</a:br>
            <a: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  <a:t>«входят»</a:t>
            </a:r>
            <a:r>
              <a:rPr lang="ru-RU" altLang="ru-RU" sz="1600" b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  <a:t>врачи </a:t>
            </a:r>
            <a:r>
              <a:rPr lang="ru-RU" altLang="ru-RU" sz="1600" b="1">
                <a:solidFill>
                  <a:srgbClr val="C00000"/>
                </a:solidFill>
                <a:latin typeface="Arial" charset="0"/>
                <a:cs typeface="Arial" charset="0"/>
              </a:rPr>
              <a:t>всех</a:t>
            </a:r>
            <a: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  <a:t> специальностей и средний медицинский персонал, оказывающие:   </a:t>
            </a:r>
          </a:p>
        </p:txBody>
      </p:sp>
      <p:sp>
        <p:nvSpPr>
          <p:cNvPr id="115716" name="Прямоугольник 2"/>
          <p:cNvSpPr>
            <a:spLocks noChangeArrowheads="1"/>
          </p:cNvSpPr>
          <p:nvPr/>
        </p:nvSpPr>
        <p:spPr bwMode="auto">
          <a:xfrm>
            <a:off x="3022600" y="271463"/>
            <a:ext cx="5718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36698C"/>
                </a:solidFill>
                <a:latin typeface="Arial" charset="0"/>
                <a:cs typeface="Arial" charset="0"/>
              </a:rPr>
              <a:t>Первичная медико-санитарная помощь </a:t>
            </a:r>
            <a:endParaRPr lang="ru-RU" altLang="ru-RU" sz="200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2868613"/>
            <a:ext cx="7920037" cy="243681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68288" indent="-268288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>
              <a:spcBef>
                <a:spcPts val="10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700" b="1">
                <a:solidFill>
                  <a:srgbClr val="36698C"/>
                </a:solidFill>
                <a:latin typeface="Arial" charset="0"/>
                <a:cs typeface="Arial" charset="0"/>
              </a:rPr>
              <a:t>первичную доврачебную медико-санитарную помощь </a:t>
            </a:r>
          </a:p>
          <a:p>
            <a:pPr>
              <a:spcBef>
                <a:spcPts val="1000"/>
              </a:spcBef>
              <a:buClr>
                <a:srgbClr val="36698C"/>
              </a:buClr>
              <a:buFont typeface="Wingdings" pitchFamily="2" charset="2"/>
              <a:buChar char="n"/>
            </a:pPr>
            <a:endParaRPr lang="ru-RU" altLang="ru-RU" sz="1700" b="1">
              <a:solidFill>
                <a:srgbClr val="36698C"/>
              </a:solidFill>
              <a:latin typeface="Arial" charset="0"/>
              <a:cs typeface="Arial" charset="0"/>
            </a:endParaRPr>
          </a:p>
          <a:p>
            <a:pPr>
              <a:spcBef>
                <a:spcPts val="10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700" b="1">
                <a:solidFill>
                  <a:srgbClr val="36698C"/>
                </a:solidFill>
                <a:latin typeface="Arial" charset="0"/>
                <a:cs typeface="Arial" charset="0"/>
              </a:rPr>
              <a:t>первичную врачебную медико-санитарная помощь </a:t>
            </a:r>
          </a:p>
          <a:p>
            <a:pPr>
              <a:spcBef>
                <a:spcPts val="1000"/>
              </a:spcBef>
              <a:buClr>
                <a:srgbClr val="36698C"/>
              </a:buClr>
              <a:buFont typeface="Wingdings" pitchFamily="2" charset="2"/>
              <a:buChar char="n"/>
            </a:pPr>
            <a:endParaRPr lang="ru-RU" altLang="ru-RU" sz="1700" b="1">
              <a:solidFill>
                <a:srgbClr val="36698C"/>
              </a:solidFill>
              <a:latin typeface="Arial" charset="0"/>
              <a:cs typeface="Arial" charset="0"/>
            </a:endParaRPr>
          </a:p>
          <a:p>
            <a:pPr>
              <a:spcBef>
                <a:spcPts val="10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700" b="1">
                <a:solidFill>
                  <a:srgbClr val="36698C"/>
                </a:solidFill>
                <a:latin typeface="Arial" charset="0"/>
                <a:cs typeface="Arial" charset="0"/>
              </a:rPr>
              <a:t>первичную специализированную</a:t>
            </a:r>
            <a:br>
              <a:rPr lang="ru-RU" altLang="ru-RU" sz="1700" b="1">
                <a:solidFill>
                  <a:srgbClr val="36698C"/>
                </a:solidFill>
                <a:latin typeface="Arial" charset="0"/>
                <a:cs typeface="Arial" charset="0"/>
              </a:rPr>
            </a:br>
            <a:r>
              <a:rPr lang="ru-RU" altLang="ru-RU" sz="1700" b="1">
                <a:solidFill>
                  <a:srgbClr val="36698C"/>
                </a:solidFill>
                <a:latin typeface="Arial" charset="0"/>
                <a:cs typeface="Arial" charset="0"/>
              </a:rPr>
              <a:t>медико- санитарную помощь </a:t>
            </a:r>
            <a:br>
              <a:rPr lang="ru-RU" altLang="ru-RU" sz="1700" b="1">
                <a:solidFill>
                  <a:srgbClr val="36698C"/>
                </a:solidFill>
                <a:latin typeface="Arial" charset="0"/>
                <a:cs typeface="Arial" charset="0"/>
              </a:rPr>
            </a:br>
            <a:endParaRPr lang="ru-RU" altLang="ru-RU" sz="170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88" y="2203450"/>
            <a:ext cx="8764587" cy="4521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68288" indent="-268288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оплату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высокотехнологичной медицинской помощи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оплату услуг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диализа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финансовое обеспечение мероприятий по проведению всех видов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диспансеризации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,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профилактических осмотров 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взрослого населения и несовершеннолетних;</a:t>
            </a:r>
          </a:p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медицинскую помощь в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амбулаторных условиях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, оказываемую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в неотложной форме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оплату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стоматологической помощи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оплату законченного случая лечения в амбулаторных условиях по тарифу на основе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региональных медико-экономических моделей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оплату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центров здоровья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spcBef>
                <a:spcPts val="700"/>
              </a:spcBef>
              <a:buClr>
                <a:srgbClr val="36698C"/>
              </a:buClr>
              <a:buFont typeface="Wingdings" pitchFamily="2" charset="2"/>
              <a:buChar char="n"/>
            </a:pP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на финансовое обеспечение медицинской помощи </a:t>
            </a:r>
            <a:r>
              <a:rPr lang="ru-RU" altLang="ru-RU" sz="1900" b="1">
                <a:solidFill>
                  <a:srgbClr val="36698C"/>
                </a:solidFill>
                <a:latin typeface="Arial" charset="0"/>
                <a:cs typeface="Arial" charset="0"/>
              </a:rPr>
              <a:t>при социально-значимых заболеваниях</a:t>
            </a:r>
            <a:r>
              <a:rPr lang="ru-RU" altLang="ru-RU" sz="1900">
                <a:solidFill>
                  <a:srgbClr val="36698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17762" name="Прямоугольник 2"/>
          <p:cNvSpPr>
            <a:spLocks noChangeArrowheads="1"/>
          </p:cNvSpPr>
          <p:nvPr/>
        </p:nvSpPr>
        <p:spPr bwMode="auto">
          <a:xfrm>
            <a:off x="2941638" y="0"/>
            <a:ext cx="6202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b="1">
                <a:solidFill>
                  <a:srgbClr val="36698C"/>
                </a:solidFill>
                <a:latin typeface="Arial" charset="0"/>
                <a:cs typeface="Arial" charset="0"/>
              </a:rPr>
              <a:t>Подушевой норматив финансирования на прикрепившихся лиц к МО по всем видам и условиям оказания медицинской помощи </a:t>
            </a:r>
            <a:endParaRPr lang="ru-RU" altLang="ru-RU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8345" y="1031701"/>
            <a:ext cx="4587766" cy="1123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полный и амбулаторный подушевые нормативы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включаются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Текст 2"/>
          <p:cNvSpPr>
            <a:spLocks noGrp="1"/>
          </p:cNvSpPr>
          <p:nvPr>
            <p:ph type="body" idx="1"/>
          </p:nvPr>
        </p:nvSpPr>
        <p:spPr>
          <a:xfrm>
            <a:off x="439738" y="2673350"/>
            <a:ext cx="8229600" cy="1905000"/>
          </a:xfrm>
        </p:spPr>
        <p:txBody>
          <a:bodyPr/>
          <a:lstStyle/>
          <a:p>
            <a:pPr marL="0" indent="0" algn="ctr"/>
            <a:r>
              <a:rPr lang="ru-RU" altLang="ru-RU" sz="3400" b="1" smtClean="0">
                <a:solidFill>
                  <a:srgbClr val="36698C"/>
                </a:solidFill>
                <a:latin typeface="Times New Roman" pitchFamily="18" charset="0"/>
                <a:cs typeface="Times New Roman" pitchFamily="18" charset="0"/>
              </a:rPr>
              <a:t>ТАРИФНОЕ</a:t>
            </a:r>
            <a:r>
              <a:rPr lang="en-US" altLang="ru-RU" sz="3400" b="1" smtClean="0">
                <a:solidFill>
                  <a:srgbClr val="36698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400" b="1" smtClean="0">
                <a:solidFill>
                  <a:srgbClr val="36698C"/>
                </a:solidFill>
                <a:latin typeface="Times New Roman" pitchFamily="18" charset="0"/>
                <a:cs typeface="Times New Roman" pitchFamily="18" charset="0"/>
              </a:rPr>
              <a:t>СОГЛАШЕНИЕ</a:t>
            </a:r>
            <a:r>
              <a:rPr lang="en-US" altLang="ru-RU" sz="3400" b="1" smtClean="0">
                <a:solidFill>
                  <a:srgbClr val="3669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400" b="1" smtClean="0">
                <a:solidFill>
                  <a:srgbClr val="3669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400" b="1" smtClean="0">
                <a:solidFill>
                  <a:srgbClr val="36698C"/>
                </a:solidFill>
                <a:latin typeface="Times New Roman" pitchFamily="18" charset="0"/>
                <a:cs typeface="Times New Roman" pitchFamily="18" charset="0"/>
              </a:rPr>
              <a:t>НА  2018 год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527050" y="5746750"/>
            <a:ext cx="8229600" cy="866775"/>
          </a:xfrm>
          <a:prstGeom prst="rect">
            <a:avLst/>
          </a:prstGeom>
          <a:noFill/>
          <a:ln>
            <a:noFill/>
          </a:ln>
          <a:extLst/>
        </p:spPr>
        <p:txBody>
          <a:bodyPr lIns="45719" r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 pitchFamily="18" charset="0"/>
              </a:defRPr>
            </a:lvl5pPr>
            <a:lvl6pPr marL="2468879" marR="0" indent="-18287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6pPr>
            <a:lvl7pPr marL="2926079" marR="0" indent="-18287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7pPr>
            <a:lvl8pPr marL="3383279" marR="0" indent="-18287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8pPr>
            <a:lvl9pPr marL="3840479" marR="0" indent="-18287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Заместитель Председателя Правительства</a:t>
            </a:r>
            <a:b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Кировской области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Д.А.Курдюмов</a:t>
            </a:r>
            <a:endParaRPr lang="ru-RU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/>
          </p:cNvSpPr>
          <p:nvPr>
            <p:ph type="title" idx="4294967295"/>
          </p:nvPr>
        </p:nvSpPr>
        <p:spPr>
          <a:xfrm>
            <a:off x="2947988" y="415925"/>
            <a:ext cx="5918200" cy="542925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188669"/>
                </a:solidFill>
                <a:latin typeface="Arial" charset="0"/>
              </a:rPr>
              <a:t/>
            </a:r>
            <a:br>
              <a:rPr lang="ru-RU" dirty="0">
                <a:solidFill>
                  <a:srgbClr val="188669"/>
                </a:solidFill>
                <a:latin typeface="Arial" charset="0"/>
              </a:rPr>
            </a:br>
            <a:r>
              <a:rPr lang="ru-RU" dirty="0">
                <a:solidFill>
                  <a:srgbClr val="188669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Подача реестров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за оказанную медицинскую помощь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МО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уровня Районного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01.01.2018</a:t>
            </a:r>
          </a:p>
        </p:txBody>
      </p:sp>
      <p:sp>
        <p:nvSpPr>
          <p:cNvPr id="2109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54200"/>
            <a:ext cx="8229600" cy="5003800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ru-RU" altLang="ru-RU" sz="2000" b="1" smtClean="0">
                <a:solidFill>
                  <a:srgbClr val="36698C"/>
                </a:solidFill>
                <a:latin typeface="Arial" charset="0"/>
              </a:rPr>
              <a:t>Ежемесячно формируют и направляют за расчетный период реестры  в разрезе  оказанной медицинской помощи: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амбулаторно-поликлинических условиях, стационарных условиях и в условиях дневного стационара лицам,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амбулаторно-поликлинических условиях, стационарных условиях и в условиях дневного стационара лицам, 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 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стоматологическую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За МП по проведению всех видов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диспансеризации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профилактических осмотров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 взрослого населения и несовершеннолетних;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неотложной форме в амбулаторных условиях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на основе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региональных медико-экономических моделей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при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социально-значимых заболеваниях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/>
          </p:cNvSpPr>
          <p:nvPr>
            <p:ph type="title" idx="4294967295"/>
          </p:nvPr>
        </p:nvSpPr>
        <p:spPr>
          <a:xfrm>
            <a:off x="3125788" y="428625"/>
            <a:ext cx="5791200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188669"/>
                </a:solidFill>
                <a:latin typeface="Arial" charset="0"/>
              </a:rPr>
              <a:t/>
            </a:r>
            <a:br>
              <a:rPr lang="ru-RU" sz="2000" dirty="0">
                <a:solidFill>
                  <a:srgbClr val="188669"/>
                </a:solidFill>
                <a:latin typeface="Arial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Подача реестров за оказанную медицинскую помощь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МО уровня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Межрайонного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01.01.2018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54200"/>
            <a:ext cx="8229600" cy="5003800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ru-RU" altLang="ru-RU" sz="2000" b="1" smtClean="0">
                <a:solidFill>
                  <a:schemeClr val="accent1"/>
                </a:solidFill>
                <a:latin typeface="Arial" charset="0"/>
              </a:rPr>
              <a:t>Ежемесячно формируют и направляют за расчетный период реестры  в разрезе  оказанной медицинской помощи: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амбулаторно-поликлинических условиях, стационарных условиях и в условиях дневного стационара лицам,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амбулаторно-поликлинических условиях, стационарных условиях и в условиях дневного стационара лицам, 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 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стоматологическую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За МП по проведению всех видов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диспансеризации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профилактических осмотров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 взрослого населения и несовершеннолетних;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неотложной форме в амбулаторных условиях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на основе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региональных медико-экономических моделей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при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социально-значимых заболеваниях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в центрах здоровья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/>
          </p:cNvSpPr>
          <p:nvPr>
            <p:ph type="title" idx="4294967295"/>
          </p:nvPr>
        </p:nvSpPr>
        <p:spPr>
          <a:xfrm>
            <a:off x="3082925" y="274638"/>
            <a:ext cx="5940425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rgbClr val="188669"/>
                </a:solidFill>
                <a:latin typeface="Arial" charset="0"/>
              </a:rPr>
              <a:t/>
            </a:r>
            <a:br>
              <a:rPr lang="ru-RU" sz="2000" dirty="0">
                <a:solidFill>
                  <a:srgbClr val="188669"/>
                </a:solidFill>
                <a:latin typeface="Arial" charset="0"/>
              </a:rPr>
            </a:br>
            <a:r>
              <a:rPr lang="ru-RU" sz="2000" dirty="0">
                <a:solidFill>
                  <a:srgbClr val="188669"/>
                </a:solidFill>
                <a:latin typeface="Arial" charset="0"/>
              </a:rPr>
              <a:t/>
            </a:r>
            <a:br>
              <a:rPr lang="ru-RU" sz="2000" dirty="0">
                <a:solidFill>
                  <a:srgbClr val="188669"/>
                </a:solidFill>
                <a:latin typeface="Arial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Подача реестров за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оказанную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медицинскую помощь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МО уровня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Городского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01.01.2018</a:t>
            </a:r>
          </a:p>
        </p:txBody>
      </p:sp>
      <p:sp>
        <p:nvSpPr>
          <p:cNvPr id="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54200"/>
            <a:ext cx="8229600" cy="5003800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ru-RU" altLang="ru-RU" sz="2000" b="1" smtClean="0">
                <a:solidFill>
                  <a:schemeClr val="accent1"/>
                </a:solidFill>
                <a:latin typeface="Arial" charset="0"/>
              </a:rPr>
              <a:t>Ежемесячно формируют и направляют за расчетный период реестры  в разрезе  оказанной медицинской помощи: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амбулаторно-поликлинических условиях, стационарных условиях и в условиях дневного стационара лицам,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амбулаторно-поликлинических условиях, стационарных условиях и в условиях дневного стационара лицам, 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 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стоматологическую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За МП по проведению всех видов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диспансеризации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профилактических осмотров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 взрослого населения и несовершеннолетних;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неотложной форме в амбулаторных условиях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на основе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региональных медико-экономических моделей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при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социально-значимых заболеваниях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/>
          </p:cNvSpPr>
          <p:nvPr>
            <p:ph type="title" idx="4294967295"/>
          </p:nvPr>
        </p:nvSpPr>
        <p:spPr>
          <a:xfrm>
            <a:off x="2222500" y="466725"/>
            <a:ext cx="6921500" cy="5810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Подача реестров за оказанную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медицинскую помощь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МО уровня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Городского-амбулаторного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01.01.2018</a:t>
            </a:r>
          </a:p>
        </p:txBody>
      </p:sp>
      <p:sp>
        <p:nvSpPr>
          <p:cNvPr id="230403" name="Rectangle 3"/>
          <p:cNvSpPr>
            <a:spLocks noGrp="1"/>
          </p:cNvSpPr>
          <p:nvPr>
            <p:ph type="body" idx="4294967295"/>
          </p:nvPr>
        </p:nvSpPr>
        <p:spPr>
          <a:xfrm>
            <a:off x="276225" y="1447800"/>
            <a:ext cx="8734425" cy="5410200"/>
          </a:xfrm>
        </p:spPr>
        <p:txBody>
          <a:bodyPr/>
          <a:lstStyle/>
          <a:p>
            <a:pPr marL="0" indent="0" algn="ctr"/>
            <a:r>
              <a:rPr lang="ru-RU" altLang="ru-RU" sz="2000" b="1" smtClean="0">
                <a:solidFill>
                  <a:schemeClr val="accent1"/>
                </a:solidFill>
                <a:latin typeface="Arial" charset="0"/>
              </a:rPr>
              <a:t>Ежемесячно формируют и направляют за расчетный период реестры  в разрезе  оказанной медицинской помощи: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амбулаторно-поликлинических условиях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лицам,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прикрепленным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к данной МО;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амбулаторно-поликлинических условиях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лицам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 не прикрепленным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к данной МО;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условиях</a:t>
            </a:r>
            <a:r>
              <a:rPr lang="en-US" altLang="ru-RU" sz="1700" smtClean="0">
                <a:solidFill>
                  <a:srgbClr val="188669"/>
                </a:solidFill>
                <a:latin typeface="Arial" charset="0"/>
              </a:rPr>
              <a:t>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дневного стационара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лицам,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 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условиях</a:t>
            </a:r>
            <a:r>
              <a:rPr lang="en-US" altLang="ru-RU" sz="1700" smtClean="0">
                <a:solidFill>
                  <a:srgbClr val="188669"/>
                </a:solidFill>
                <a:latin typeface="Arial" charset="0"/>
              </a:rPr>
              <a:t>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дневного стационара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лицам,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 прикрепленным к данной МО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стоматологическую;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по проведению всех видов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диспансеризации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,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профилактических осмотров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 взрослого населения и несовершеннолетних;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неотложной форме в амбулаторных условиях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центрах здоровья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на основе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региональных медико-экономических моделей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ts val="7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при социально-значимых заболеваниях</a:t>
            </a:r>
            <a:r>
              <a:rPr lang="ru-RU" altLang="ru-RU" smtClean="0">
                <a:latin typeface="Cambria" pitchFamily="18" charset="0"/>
              </a:rPr>
              <a:t>.</a:t>
            </a:r>
            <a:endParaRPr lang="ru-RU" altLang="ru-RU" sz="1700" smtClean="0">
              <a:solidFill>
                <a:srgbClr val="188669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 idx="4294967295"/>
          </p:nvPr>
        </p:nvSpPr>
        <p:spPr>
          <a:xfrm>
            <a:off x="2439988" y="561975"/>
            <a:ext cx="6704012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Подача реестров за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оказанную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медицинскую помощь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МО уровня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Специализированного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прикрепленным населением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01.01.2018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idx="4294967295"/>
          </p:nvPr>
        </p:nvSpPr>
        <p:spPr>
          <a:xfrm>
            <a:off x="312738" y="1649413"/>
            <a:ext cx="8510587" cy="5410200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accent1"/>
                </a:solidFill>
                <a:latin typeface="Arial" charset="0"/>
              </a:rPr>
              <a:t>Ежемесячно формируют и направляют за расчетный период реестры </a:t>
            </a:r>
            <a:br>
              <a:rPr lang="ru-RU" altLang="ru-RU" sz="1800" b="1" smtClean="0">
                <a:solidFill>
                  <a:schemeClr val="accent1"/>
                </a:solidFill>
                <a:latin typeface="Arial" charset="0"/>
              </a:rPr>
            </a:br>
            <a:r>
              <a:rPr lang="ru-RU" altLang="ru-RU" sz="1800" b="1" smtClean="0">
                <a:solidFill>
                  <a:schemeClr val="accent1"/>
                </a:solidFill>
                <a:latin typeface="Arial" charset="0"/>
              </a:rPr>
              <a:t>в разрезе  оказанной медицинской помощи: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амбулаторно-поликлинических условиях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лицам,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прикрепленным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к данной МО;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амбулаторно-поликлинических условиях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лицам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 не прикрепленным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к данной МО;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в условиях</a:t>
            </a:r>
            <a:r>
              <a:rPr lang="en-US" altLang="ru-RU" smtClean="0">
                <a:solidFill>
                  <a:srgbClr val="188669"/>
                </a:solidFill>
                <a:latin typeface="Arial" charset="0"/>
              </a:rPr>
              <a:t>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стационара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 и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дневного стационара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лицам,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 прикрепленным к данной МО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в условиях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стационара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 и</a:t>
            </a:r>
            <a:r>
              <a:rPr lang="en-US" altLang="ru-RU" smtClean="0">
                <a:solidFill>
                  <a:srgbClr val="188669"/>
                </a:solidFill>
                <a:latin typeface="Arial" charset="0"/>
              </a:rPr>
              <a:t>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дневного стационара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лицам,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не прикрепленным к данной МО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;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ВМП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стоматологическую;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по проведению всех видов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диспансеризации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,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профилактических осмотров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 взрослого населения и несовершеннолетних;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неотложной форме в амбулаторных условиях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на основе </a:t>
            </a: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региональных медико-экономических моделей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spcBef>
                <a:spcPts val="6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mtClean="0">
                <a:solidFill>
                  <a:srgbClr val="188669"/>
                </a:solidFill>
                <a:latin typeface="Arial" charset="0"/>
              </a:rPr>
              <a:t>при социально-значимых </a:t>
            </a:r>
            <a:r>
              <a:rPr lang="ru-RU" altLang="ru-RU" smtClean="0">
                <a:solidFill>
                  <a:srgbClr val="3A8067"/>
                </a:solidFill>
                <a:latin typeface="Arial" charset="0"/>
              </a:rPr>
              <a:t>заболеваниях</a:t>
            </a:r>
            <a:r>
              <a:rPr lang="ru-RU" altLang="ru-RU" smtClean="0">
                <a:solidFill>
                  <a:srgbClr val="3A8067"/>
                </a:solidFill>
                <a:latin typeface="Cambria" pitchFamily="18" charset="0"/>
              </a:rPr>
              <a:t>.</a:t>
            </a:r>
            <a:endParaRPr lang="ru-RU" altLang="ru-RU" smtClean="0">
              <a:solidFill>
                <a:srgbClr val="3A8067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/>
          </p:cNvSpPr>
          <p:nvPr>
            <p:ph type="title" idx="4294967295"/>
          </p:nvPr>
        </p:nvSpPr>
        <p:spPr>
          <a:xfrm>
            <a:off x="3105150" y="612775"/>
            <a:ext cx="5811838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Подача реестров за оказанную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медицинскую помощь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МО уровня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Специализированного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без прикрепленного населения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01.01.2018</a:t>
            </a:r>
          </a:p>
        </p:txBody>
      </p:sp>
      <p:sp>
        <p:nvSpPr>
          <p:cNvPr id="234499" name="Rectangle 3"/>
          <p:cNvSpPr>
            <a:spLocks noGrp="1"/>
          </p:cNvSpPr>
          <p:nvPr>
            <p:ph type="body" idx="4294967295"/>
          </p:nvPr>
        </p:nvSpPr>
        <p:spPr>
          <a:xfrm>
            <a:off x="371475" y="1833563"/>
            <a:ext cx="8559800" cy="485616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000" b="1" smtClean="0">
                <a:solidFill>
                  <a:schemeClr val="accent1"/>
                </a:solidFill>
                <a:latin typeface="Arial" charset="0"/>
              </a:rPr>
              <a:t>Ежемесячно формируют и направляют за расчетный период реестры в разрезе оказанной медицинской помощи:</a:t>
            </a:r>
          </a:p>
          <a:p>
            <a:pPr>
              <a:lnSpc>
                <a:spcPct val="90000"/>
              </a:lnSpc>
            </a:pPr>
            <a:endParaRPr lang="ru-RU" altLang="ru-RU" b="1" smtClean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амбулаторно-поликлинических условиях, стационарных условиях и в условиях дневного стационара лицам, не прикрепленным к данной МО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(по аналогии с 2017 годом)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стоматологическую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неотложной форме в амбулаторных условиях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на основе региональных медико-экономических моделей;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при социально-значимых заболеваниях;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ВМП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по оказанию услуг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диализа</a:t>
            </a:r>
          </a:p>
          <a:p>
            <a:pPr>
              <a:lnSpc>
                <a:spcPct val="80000"/>
              </a:lnSpc>
            </a:pPr>
            <a:endParaRPr lang="ru-RU" altLang="ru-RU" smtClean="0"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/>
          </p:cNvSpPr>
          <p:nvPr>
            <p:ph type="title" idx="4294967295"/>
          </p:nvPr>
        </p:nvSpPr>
        <p:spPr>
          <a:xfrm>
            <a:off x="3168650" y="568325"/>
            <a:ext cx="5876925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Подача реестров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оказанной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медицинской помощи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Станцией скорой медицинской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помощи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. Кирова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с 01.01.2018</a:t>
            </a:r>
          </a:p>
        </p:txBody>
      </p:sp>
      <p:sp>
        <p:nvSpPr>
          <p:cNvPr id="236547" name="Rectangle 3"/>
          <p:cNvSpPr>
            <a:spLocks noGrp="1"/>
          </p:cNvSpPr>
          <p:nvPr>
            <p:ph type="body" idx="4294967295"/>
          </p:nvPr>
        </p:nvSpPr>
        <p:spPr>
          <a:xfrm>
            <a:off x="565150" y="1881188"/>
            <a:ext cx="8229600" cy="3687762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ru-RU" altLang="ru-RU" sz="2000" b="1" smtClean="0">
                <a:solidFill>
                  <a:schemeClr val="accent1"/>
                </a:solidFill>
                <a:latin typeface="Arial" charset="0"/>
              </a:rPr>
              <a:t>Ежемесячно формирует и направляет за расчетный период реестры  в разрезе оказанной медицинской помощи:</a:t>
            </a:r>
          </a:p>
          <a:p>
            <a:pPr marL="0" indent="0">
              <a:spcBef>
                <a:spcPts val="9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оказание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скорой медицинской помощи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застрахованному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 населению, зарегистрированному по месту жительства на территории Кировской области (подушевое финансирование);</a:t>
            </a:r>
          </a:p>
          <a:p>
            <a:pPr marL="0" indent="0">
              <a:spcBef>
                <a:spcPts val="9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оказание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скорой медицинской помощи лицам, застрахованным на территории иных субъектов Российской Федерации (за вызов);</a:t>
            </a:r>
          </a:p>
          <a:p>
            <a:pPr marL="0" indent="0">
              <a:spcBef>
                <a:spcPts val="9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в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 амбулаторных условиях в неотложной форме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ts val="9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на основе </a:t>
            </a: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региональных медико-экономических моделей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;</a:t>
            </a:r>
          </a:p>
          <a:p>
            <a:pPr marL="0" indent="0">
              <a:spcBef>
                <a:spcPts val="9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 b="1" smtClean="0">
                <a:solidFill>
                  <a:srgbClr val="188669"/>
                </a:solidFill>
                <a:latin typeface="Arial" charset="0"/>
              </a:rPr>
              <a:t>За МП </a:t>
            </a:r>
            <a:r>
              <a:rPr lang="ru-RU" altLang="ru-RU" sz="1700" smtClean="0">
                <a:solidFill>
                  <a:srgbClr val="188669"/>
                </a:solidFill>
                <a:latin typeface="Arial" charset="0"/>
              </a:rPr>
              <a:t>при социально-значимых заболеваниях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2425" y="1211263"/>
            <a:ext cx="8480425" cy="55038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68288" indent="-268288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на заработную плату, начисления на оплату труда, прочие выплаты, 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приобретение лекарственных средств, расходных материалов, продуктов питания, мягкого инвентаря, медицинского инструментария, реактивов и химикатов, прочих материальных запасов, </a:t>
            </a:r>
            <a:r>
              <a:rPr lang="ru-RU" altLang="ru-RU" b="1">
                <a:solidFill>
                  <a:srgbClr val="C00000"/>
                </a:solidFill>
                <a:latin typeface="Arial" charset="0"/>
                <a:cs typeface="Arial" charset="0"/>
              </a:rPr>
              <a:t>в том числе материалов для ремонта,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на оплату стоимости лабораторных и инструментальных исследований, проводимых в других учреждениях (при отсутствии в МО лаборатории и диагностического оборудования), организации питания (при отсутствии организованного питания МО), оплату программного обеспечения и прочих услуг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на оплату услуг связи, транспортных услуг, коммунальных услуг 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работ и услуг по содержанию имущества, в том числе выполнению текущих ремонтов, 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на арендную плату за пользование имуществом, 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социальное обеспечение работников МО, установленное законодательством Российской Федерации, 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прочие расходы, </a:t>
            </a:r>
          </a:p>
          <a:p>
            <a:pPr>
              <a:spcBef>
                <a:spcPts val="400"/>
              </a:spcBef>
              <a:buClr>
                <a:srgbClr val="3A8067"/>
              </a:buClr>
              <a:buFont typeface="Wingdings" pitchFamily="2" charset="2"/>
              <a:buChar char="n"/>
            </a:pP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на приобретение основных средств (оборудование, производственный и хозяйственный инвентарь) стоимостью до ста тысяч рублей за единицу.</a:t>
            </a:r>
          </a:p>
        </p:txBody>
      </p:sp>
      <p:sp>
        <p:nvSpPr>
          <p:cNvPr id="134146" name="Прямоугольник 2"/>
          <p:cNvSpPr>
            <a:spLocks noChangeArrowheads="1"/>
          </p:cNvSpPr>
          <p:nvPr/>
        </p:nvSpPr>
        <p:spPr bwMode="auto">
          <a:xfrm>
            <a:off x="3365500" y="146050"/>
            <a:ext cx="557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36698C"/>
                </a:solidFill>
                <a:latin typeface="Arial" charset="0"/>
                <a:cs typeface="Arial" charset="0"/>
              </a:rPr>
              <a:t>Тариф на оплату медицинской помощи</a:t>
            </a:r>
            <a:endParaRPr lang="ru-RU" altLang="ru-RU" sz="200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0018" y="673828"/>
            <a:ext cx="4587766" cy="41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>
              <a:lnSpc>
                <a:spcPts val="22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включает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60" name="Rectangle 68"/>
          <p:cNvSpPr>
            <a:spLocks noGrp="1"/>
          </p:cNvSpPr>
          <p:nvPr>
            <p:ph type="title" idx="4294967295"/>
          </p:nvPr>
        </p:nvSpPr>
        <p:spPr>
          <a:xfrm>
            <a:off x="3105150" y="146050"/>
            <a:ext cx="5811838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Информация о финансовых санкций СМО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к МО за 2017 год </a:t>
            </a:r>
          </a:p>
        </p:txBody>
      </p:sp>
      <p:graphicFrame>
        <p:nvGraphicFramePr>
          <p:cNvPr id="213069" name="Group 77"/>
          <p:cNvGraphicFramePr>
            <a:graphicFrameLocks noGrp="1"/>
          </p:cNvGraphicFramePr>
          <p:nvPr>
            <p:ph idx="4294967295"/>
          </p:nvPr>
        </p:nvGraphicFramePr>
        <p:xfrm>
          <a:off x="330200" y="1155700"/>
          <a:ext cx="8489950" cy="5046285"/>
        </p:xfrm>
        <a:graphic>
          <a:graphicData uri="http://schemas.openxmlformats.org/drawingml/2006/table">
            <a:tbl>
              <a:tblPr/>
              <a:tblGrid>
                <a:gridCol w="2341563"/>
                <a:gridCol w="1711325"/>
                <a:gridCol w="1738312"/>
                <a:gridCol w="1330325"/>
                <a:gridCol w="1368425"/>
              </a:tblGrid>
              <a:tr h="269875">
                <a:tc rowSpan="2"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уровней МО 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Сумма утвержденного финансирования   на 2017 год,   руб.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Сумма санкций,</a:t>
                      </a:r>
                      <a:b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по результатам контроля СМО        за  2017 год, руб.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в том числе: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МЭЭ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ЭКМП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4143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МО районного уровня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1 914 674 360,71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36 320 605,44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15 422 843,72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20 897 761,72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МО межрайонного уровня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2 210 412 173,37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22 814 844,70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10 910 771,66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11 904 073,04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43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МО городского уровня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584 411 319,98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3 442 306,06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2 394 314,68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1 047 991,38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738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МО городского уровня с подушевым финансиро-ванием  АПП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1 023 361 633,48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4 983 726,56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4 049 667,62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934 058,94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61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МО специализированные с подушевым фнансирова-нием АПП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1 097 899 168,71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9 387 946,45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6 577 994,90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2 809 951,55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МО специализированные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4 098 755 466,67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6 226 679,57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4 709 059,08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1 517 620,49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ССП г.Киров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769 578 481,00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1 055 182,90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757 103,67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298 079,23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11 699 092 603,92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84 231 291,68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44 821 755,33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39 409 536,35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64" name="Rectangle 148"/>
          <p:cNvSpPr>
            <a:spLocks noGrp="1"/>
          </p:cNvSpPr>
          <p:nvPr>
            <p:ph type="title" idx="4294967295"/>
          </p:nvPr>
        </p:nvSpPr>
        <p:spPr>
          <a:xfrm>
            <a:off x="3019425" y="80963"/>
            <a:ext cx="5919788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«Лидеры» по сумме удержаний за 2017 год</a:t>
            </a:r>
          </a:p>
        </p:txBody>
      </p:sp>
      <p:graphicFrame>
        <p:nvGraphicFramePr>
          <p:cNvPr id="239766" name="Group 150"/>
          <p:cNvGraphicFramePr>
            <a:graphicFrameLocks noGrp="1"/>
          </p:cNvGraphicFramePr>
          <p:nvPr>
            <p:ph idx="4294967295"/>
          </p:nvPr>
        </p:nvGraphicFramePr>
        <p:xfrm>
          <a:off x="671513" y="866775"/>
          <a:ext cx="8229600" cy="5309870"/>
        </p:xfrm>
        <a:graphic>
          <a:graphicData uri="http://schemas.openxmlformats.org/drawingml/2006/table">
            <a:tbl>
              <a:tblPr/>
              <a:tblGrid>
                <a:gridCol w="2630487"/>
                <a:gridCol w="1982788"/>
                <a:gridCol w="1757362"/>
                <a:gridCol w="1858963"/>
              </a:tblGrid>
              <a:tr h="9096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Наименование МО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Сумма утвержденного финансирования на год,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Сумма санкций, по результатам контроля СМО (МЭЭ, ЭКМП)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за  год,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Соотношение суммы санкций к финансирова-</a:t>
                      </a:r>
                      <a:b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</a:b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нию,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«Мурашинская ЦРБ»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56 606 079,15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2 160 641,44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«Немская ЦРБ»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36 477 691,20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1 015 383,69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«Подосиновская ЦРБ»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90 657 224,57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2 731 555,79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«Лузская ЦРБ»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96 117 998,90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2 612 405,63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65D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«Нагорская ЦРБ»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54 836 960,11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1 396 673,61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«Кировская городская клиническая  больница  № 6»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220 059 911,64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2 235 056,89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«Кировская клиническая  больница  № 7»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356 682 493,46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4C96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4 530 603,55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2976563" y="47625"/>
            <a:ext cx="599281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Повышение заработной платы</a:t>
            </a:r>
            <a:b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медицинских работников в 2017 году</a:t>
            </a:r>
          </a:p>
        </p:txBody>
      </p:sp>
      <p:graphicFrame>
        <p:nvGraphicFramePr>
          <p:cNvPr id="86018" name="Диаграмма 6"/>
          <p:cNvGraphicFramePr>
            <a:graphicFrameLocks/>
          </p:cNvGraphicFramePr>
          <p:nvPr/>
        </p:nvGraphicFramePr>
        <p:xfrm>
          <a:off x="147638" y="1762125"/>
          <a:ext cx="4327525" cy="373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r:id="rId5" imgW="4328535" imgH="3737172" progId="Excel.Chart.8">
                  <p:embed/>
                </p:oleObj>
              </mc:Choice>
              <mc:Fallback>
                <p:oleObj r:id="rId5" imgW="4328535" imgH="373717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762125"/>
                        <a:ext cx="4327525" cy="373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5000" y="1400175"/>
            <a:ext cx="3640138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anchor="ctr"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Было</a:t>
            </a:r>
            <a:endParaRPr lang="ru-RU" altLang="ru-RU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8888" y="1409700"/>
            <a:ext cx="3640137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anchor="ctr"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Стало</a:t>
            </a:r>
            <a:endParaRPr lang="ru-RU" altLang="ru-RU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6021" name="Диаграмма 12"/>
          <p:cNvGraphicFramePr>
            <a:graphicFrameLocks/>
          </p:cNvGraphicFramePr>
          <p:nvPr/>
        </p:nvGraphicFramePr>
        <p:xfrm>
          <a:off x="4559300" y="1795463"/>
          <a:ext cx="43275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r:id="rId8" imgW="4328535" imgH="3737172" progId="Excel.Chart.8">
                  <p:embed/>
                </p:oleObj>
              </mc:Choice>
              <mc:Fallback>
                <p:oleObj r:id="rId8" imgW="4328535" imgH="3737172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795463"/>
                        <a:ext cx="4327525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55610" y="5680560"/>
            <a:ext cx="49029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Средняя зарплата по региону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21 791 руб.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48" name="Rectangle 84"/>
          <p:cNvSpPr>
            <a:spLocks noGrp="1"/>
          </p:cNvSpPr>
          <p:nvPr>
            <p:ph type="title" idx="4294967295"/>
          </p:nvPr>
        </p:nvSpPr>
        <p:spPr>
          <a:xfrm>
            <a:off x="3062288" y="0"/>
            <a:ext cx="6007100" cy="542925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latin typeface="Trebuchet MS" pitchFamily="34" charset="0"/>
              </a:rPr>
              <a:t/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Лидеры по наименьшим суммам удержаний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 pitchFamily="18" charset="0"/>
              </a:rPr>
              <a:t>за 2017 год</a:t>
            </a:r>
          </a:p>
        </p:txBody>
      </p:sp>
      <p:graphicFrame>
        <p:nvGraphicFramePr>
          <p:cNvPr id="241750" name="Group 86"/>
          <p:cNvGraphicFramePr>
            <a:graphicFrameLocks noGrp="1"/>
          </p:cNvGraphicFramePr>
          <p:nvPr>
            <p:ph idx="4294967295"/>
          </p:nvPr>
        </p:nvGraphicFramePr>
        <p:xfrm>
          <a:off x="514350" y="947738"/>
          <a:ext cx="8243888" cy="5114290"/>
        </p:xfrm>
        <a:graphic>
          <a:graphicData uri="http://schemas.openxmlformats.org/drawingml/2006/table">
            <a:tbl>
              <a:tblPr/>
              <a:tblGrid>
                <a:gridCol w="2720975"/>
                <a:gridCol w="1690688"/>
                <a:gridCol w="1916112"/>
                <a:gridCol w="1916113"/>
              </a:tblGrid>
              <a:tr h="10477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Наименование МО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Сумма утвержденного финансиро-</a:t>
                      </a:r>
                      <a:b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</a:b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вания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 год, 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Сумма санкций, по результатам контроля СМО (МЭЭ, ЭКМП)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за  год,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Соотношение суммы санкций к финансирова-</a:t>
                      </a:r>
                      <a:b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</a:b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нию,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E8"/>
                    </a:solidFill>
                  </a:tcPr>
                </a:tc>
              </a:tr>
              <a:tr h="6794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«Инфекционная клиническая больница»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174 851 596,34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222 922,78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0,13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94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«Кировская клиническая офтальмологическая  больница»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125 980 504,68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93 259,74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0,07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588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«Кировский областной клинический кожно-венерологический диспансер»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71 127 414,15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19 630,10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0,03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94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КОГБУЗ «Кирово-Чепецкая городская стоматологическая поликлиника»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16 564 532,31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7 469,85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8669"/>
                          </a:solidFill>
                          <a:effectLst/>
                          <a:latin typeface="Arial" charset="0"/>
                          <a:cs typeface="Arial" charset="0"/>
                          <a:sym typeface="Trebuchet MS" pitchFamily="34" charset="0"/>
                        </a:rPr>
                        <a:t>0,05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609" y="4702466"/>
            <a:ext cx="8399721" cy="1190848"/>
          </a:xfrm>
          <a:prstGeom prst="rect">
            <a:avLst/>
          </a:prstGeom>
          <a:solidFill>
            <a:srgbClr val="E5F7F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2976563" y="47625"/>
            <a:ext cx="599281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Повышение заработной платы</a:t>
            </a:r>
            <a:b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медицинских работников в 2018 году</a:t>
            </a:r>
          </a:p>
        </p:txBody>
      </p:sp>
      <p:graphicFrame>
        <p:nvGraphicFramePr>
          <p:cNvPr id="88067" name="Диаграмма 6"/>
          <p:cNvGraphicFramePr>
            <a:graphicFrameLocks/>
          </p:cNvGraphicFramePr>
          <p:nvPr/>
        </p:nvGraphicFramePr>
        <p:xfrm>
          <a:off x="166688" y="1279525"/>
          <a:ext cx="4116387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r:id="rId4" imgW="4121253" imgH="2743438" progId="Excel.Chart.8">
                  <p:embed/>
                </p:oleObj>
              </mc:Choice>
              <mc:Fallback>
                <p:oleObj r:id="rId4" imgW="4121253" imgH="274343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279525"/>
                        <a:ext cx="4116387" cy="274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638" y="915988"/>
            <a:ext cx="3640137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anchor="ctr"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FFFFFF"/>
                </a:solidFill>
                <a:latin typeface="Arial" charset="0"/>
                <a:cs typeface="Arial" charset="0"/>
              </a:rPr>
              <a:t>На конец 2017 года</a:t>
            </a:r>
            <a:endParaRPr lang="ru-RU" altLang="ru-RU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9525" y="927100"/>
            <a:ext cx="3640138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anchor="ctr"/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FFFF00"/>
                </a:solidFill>
                <a:latin typeface="Arial" charset="0"/>
                <a:cs typeface="Arial" charset="0"/>
              </a:rPr>
              <a:t>Январь 2018 года</a:t>
            </a:r>
            <a:endParaRPr lang="ru-RU" altLang="ru-RU" sz="16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8070" name="Диаграмма 12"/>
          <p:cNvGraphicFramePr>
            <a:graphicFrameLocks/>
          </p:cNvGraphicFramePr>
          <p:nvPr/>
        </p:nvGraphicFramePr>
        <p:xfrm>
          <a:off x="4875213" y="1311275"/>
          <a:ext cx="4170362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r:id="rId7" imgW="4170025" imgH="2670279" progId="Excel.Chart.8">
                  <p:embed/>
                </p:oleObj>
              </mc:Choice>
              <mc:Fallback>
                <p:oleObj r:id="rId7" imgW="4170025" imgH="2670279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1311275"/>
                        <a:ext cx="4170362" cy="267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29793" y="1714614"/>
            <a:ext cx="101009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200%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392" y="2551119"/>
            <a:ext cx="101009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100%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8033" y="2558977"/>
            <a:ext cx="90376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6144" y="3973389"/>
            <a:ext cx="325356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Средняя зарплата по региону </a:t>
            </a:r>
            <a:br>
              <a:rPr lang="ru-RU" sz="1600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22 837 руб.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194" y="3973389"/>
            <a:ext cx="325356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Средняя зарплата по региону </a:t>
            </a:r>
            <a:br>
              <a:rPr lang="ru-RU" sz="1600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21 791 руб.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708" y="4740586"/>
            <a:ext cx="6018028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188669"/>
              </a:buClr>
              <a:buFont typeface="Wingdings" pitchFamily="2" charset="2"/>
              <a:buChar char=""/>
              <a:defRPr/>
            </a:pPr>
            <a:r>
              <a:rPr lang="ru-RU" sz="1600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выполнения майских Указов Президента РФ в части повышения заработной платы медицинским работникам.</a:t>
            </a: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188669"/>
              </a:buClr>
              <a:buFont typeface="Wingdings" pitchFamily="2" charset="2"/>
              <a:buChar char=""/>
              <a:defRPr/>
            </a:pPr>
            <a:r>
              <a:rPr lang="ru-RU" sz="1600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Увеличение МРОТ  с 1 января  2018 года – 9 489 руб.,</a:t>
            </a:r>
          </a:p>
          <a:p>
            <a:pPr marL="180975" indent="-180975" fontAlgn="auto" hangingPunct="0">
              <a:spcBef>
                <a:spcPts val="0"/>
              </a:spcBef>
              <a:spcAft>
                <a:spcPts val="0"/>
              </a:spcAft>
              <a:buClr>
                <a:srgbClr val="188669"/>
              </a:buClr>
              <a:buFont typeface="Wingdings" pitchFamily="2" charset="2"/>
              <a:buChar char=""/>
              <a:defRPr/>
            </a:pPr>
            <a:r>
              <a:rPr lang="ru-RU" sz="1600" dirty="0">
                <a:solidFill>
                  <a:srgbClr val="498CB9">
                    <a:lumMod val="50000"/>
                  </a:srgb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увеличения заработной платы на 4% прочему персоналу,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2890" y="4708687"/>
            <a:ext cx="2477386" cy="11823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 январе необходимо </a:t>
            </a:r>
            <a:r>
              <a:rPr lang="ru-RU" sz="1500" b="1" dirty="0">
                <a:solidFill>
                  <a:srgbClr val="188669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выполнить целевые показатели по   заработной плате с учетом: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609" y="5886559"/>
            <a:ext cx="76584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!!! Не допустить:</a:t>
            </a:r>
            <a:endParaRPr lang="ru-RU" dirty="0">
              <a:latin typeface="Arial" pitchFamily="34" charset="0"/>
              <a:ea typeface="Cambria"/>
              <a:cs typeface="Arial" pitchFamily="34" charset="0"/>
              <a:sym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0693" y="5898434"/>
            <a:ext cx="678797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наличия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просроченной кредиторской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задолженности МО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отсутствия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  <a:sym typeface="Cambria"/>
              </a:rPr>
              <a:t> лекарственных препаратов и изделий медицинского назначения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6"/>
          <p:cNvSpPr>
            <a:spLocks noGrp="1"/>
          </p:cNvSpPr>
          <p:nvPr>
            <p:ph type="title" idx="4294967295"/>
          </p:nvPr>
        </p:nvSpPr>
        <p:spPr>
          <a:xfrm>
            <a:off x="3019425" y="90488"/>
            <a:ext cx="5919788" cy="542925"/>
          </a:xfrm>
        </p:spPr>
        <p:txBody>
          <a:bodyPr/>
          <a:lstStyle/>
          <a:p>
            <a:pPr algn="ctr"/>
            <a:r>
              <a:rPr lang="ru-RU" altLang="ru-RU" sz="2000" smtClean="0">
                <a:latin typeface="Arial" charset="0"/>
              </a:rPr>
              <a:t>Бюджет Кировского областного </a:t>
            </a:r>
            <a:r>
              <a:rPr lang="en-US" altLang="ru-RU" sz="2000" smtClean="0">
                <a:latin typeface="Arial" charset="0"/>
              </a:rPr>
              <a:t/>
            </a:r>
            <a:br>
              <a:rPr lang="en-US" altLang="ru-RU" sz="2000" smtClean="0">
                <a:latin typeface="Arial" charset="0"/>
              </a:rPr>
            </a:br>
            <a:r>
              <a:rPr lang="ru-RU" altLang="ru-RU" sz="2000" smtClean="0">
                <a:latin typeface="Arial" charset="0"/>
              </a:rPr>
              <a:t>территориального фонда ОМС, тыс.руб. </a:t>
            </a:r>
          </a:p>
        </p:txBody>
      </p:sp>
      <p:graphicFrame>
        <p:nvGraphicFramePr>
          <p:cNvPr id="89150" name="Group 62"/>
          <p:cNvGraphicFramePr>
            <a:graphicFrameLocks noGrp="1"/>
          </p:cNvGraphicFramePr>
          <p:nvPr/>
        </p:nvGraphicFramePr>
        <p:xfrm>
          <a:off x="147638" y="860425"/>
          <a:ext cx="8740775" cy="5849958"/>
        </p:xfrm>
        <a:graphic>
          <a:graphicData uri="http://schemas.openxmlformats.org/drawingml/2006/table">
            <a:tbl>
              <a:tblPr/>
              <a:tblGrid>
                <a:gridCol w="3906837"/>
                <a:gridCol w="1704975"/>
                <a:gridCol w="2211388"/>
                <a:gridCol w="917575"/>
              </a:tblGrid>
              <a:tr h="30003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Наименование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Фактически исполнено за 2017 год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Утвержденные бюджетные назначения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 2018 год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роста/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убыли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Доходы всего, из них: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13 481 763,8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16 215 176,2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субвенция Федерального фонда ОМС 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12 757 526,8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15 426 360,5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722313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межбюджетные трансферты за лечение граждан, застрахованный на территории иных субъектов РФ 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616 882,7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700 000,0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Расходы всего, из них: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13 490 504,8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16 215 176,2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98C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 оплату медицинской помощи, оказанной на территории иных субъектов РФ, гражданам застрахованным на территории Кировской области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375 000,0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358 000,0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-4,5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 ведения дела страховыми медицинскими организациями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112 159,4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133 504,1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 обеспечение выполнения ТФОМС Кировской области своих функций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63 411,5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67 902,3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7,1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 оплату медицинской помощи 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12 128 459,5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14 866 954,1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22,6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на оплату медицинской помощи, оказанной МО Кировской области иногородним гражданам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611 620,8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700 000,0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(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планируемый объем расходов к 2020 году  900 000,0 тыс.руб. рост до 46%)    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 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Cambria" pitchFamily="18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1pPr>
                      <a:lvl2pPr marL="742950" indent="-28575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2pPr>
                      <a:lvl3pPr marL="11430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3pPr>
                      <a:lvl4pPr marL="16002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4pPr>
                      <a:lvl5pPr marL="2057400" indent="-228600" eaLnBrk="0" hangingPunct="0"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000000"/>
                          </a:solidFill>
                          <a:latin typeface="Cambria" pitchFamily="18" charset="0"/>
                          <a:sym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Cambria" pitchFamily="18" charset="0"/>
                        </a:rPr>
                        <a:t>14,6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8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7688" y="3821113"/>
            <a:ext cx="8183562" cy="304641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24465D"/>
                </a:solidFill>
                <a:latin typeface="Arial" charset="0"/>
                <a:cs typeface="Arial" charset="0"/>
              </a:rPr>
              <a:t>Тарифом оплаты служит </a:t>
            </a:r>
            <a:r>
              <a:rPr lang="ru-RU" altLang="ru-RU" sz="1600" b="1">
                <a:solidFill>
                  <a:srgbClr val="C00000"/>
                </a:solidFill>
                <a:latin typeface="Arial" charset="0"/>
                <a:cs typeface="Arial" charset="0"/>
              </a:rPr>
              <a:t>полный подушевой норматив</a:t>
            </a:r>
            <a:endParaRPr lang="en-US" altLang="ru-RU" sz="160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altLang="ru-RU" sz="1600">
                <a:solidFill>
                  <a:srgbClr val="36698C"/>
                </a:solidFill>
                <a:latin typeface="Arial" charset="0"/>
                <a:cs typeface="Arial" charset="0"/>
              </a:rPr>
              <a:t>в состав которого включены расходы на оказание медицинской помощи по всем медицинским специальностям, профилям, </a:t>
            </a:r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формам* </a:t>
            </a:r>
            <a:r>
              <a:rPr lang="ru-RU" altLang="ru-RU" sz="1600">
                <a:solidFill>
                  <a:srgbClr val="36698C"/>
                </a:solidFill>
                <a:latin typeface="Arial" charset="0"/>
                <a:cs typeface="Arial" charset="0"/>
              </a:rPr>
              <a:t>оказания МП в амбулаторных условиях, в условиях стационара и дневного стационара, на собственной базе и </a:t>
            </a:r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в других медицинских организациях* </a:t>
            </a:r>
            <a:r>
              <a:rPr lang="ru-RU" altLang="ru-RU" sz="1600" i="1">
                <a:solidFill>
                  <a:srgbClr val="36698C"/>
                </a:solidFill>
                <a:latin typeface="Arial" charset="0"/>
                <a:cs typeface="Arial" charset="0"/>
              </a:rPr>
              <a:t>(уровней: районного, межрайонного, городского, городского амб. и специализированного с ПН в амб., условиях) </a:t>
            </a:r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по направлению медицинской организации</a:t>
            </a:r>
            <a:r>
              <a:rPr lang="ru-RU" altLang="ru-RU" sz="1600">
                <a:solidFill>
                  <a:srgbClr val="36698C"/>
                </a:solidFill>
                <a:latin typeface="Arial" charset="0"/>
                <a:cs typeface="Arial" charset="0"/>
              </a:rPr>
              <a:t>, имеющей прикрепленное население.</a:t>
            </a:r>
          </a:p>
          <a:p>
            <a:pPr algn="just"/>
            <a:endParaRPr lang="ru-RU" altLang="ru-RU" sz="1600">
              <a:solidFill>
                <a:srgbClr val="36698C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Направление необходимо </a:t>
            </a:r>
            <a:r>
              <a:rPr lang="ru-RU" altLang="ru-RU" sz="1600" i="1">
                <a:solidFill>
                  <a:srgbClr val="36698C"/>
                </a:solidFill>
                <a:latin typeface="Arial" charset="0"/>
                <a:cs typeface="Arial" charset="0"/>
              </a:rPr>
              <a:t>для медицинской помощи в плановой и неотложной формах</a:t>
            </a:r>
            <a:endParaRPr lang="ru-RU" altLang="ru-RU" sz="1600">
              <a:solidFill>
                <a:srgbClr val="36698C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altLang="ru-RU" sz="1600" b="1">
                <a:solidFill>
                  <a:srgbClr val="36698C"/>
                </a:solidFill>
                <a:latin typeface="Arial" charset="0"/>
                <a:cs typeface="Arial" charset="0"/>
              </a:rPr>
              <a:t>Без направления </a:t>
            </a:r>
            <a:r>
              <a:rPr lang="ru-RU" altLang="ru-RU" sz="1600">
                <a:solidFill>
                  <a:srgbClr val="36698C"/>
                </a:solidFill>
                <a:latin typeface="Arial" charset="0"/>
                <a:cs typeface="Arial" charset="0"/>
              </a:rPr>
              <a:t>(</a:t>
            </a:r>
            <a:r>
              <a:rPr lang="ru-RU" altLang="ru-RU" sz="1600" i="1">
                <a:solidFill>
                  <a:srgbClr val="36698C"/>
                </a:solidFill>
                <a:latin typeface="Arial" charset="0"/>
                <a:cs typeface="Arial" charset="0"/>
              </a:rPr>
              <a:t>для медицинской помощи в экстренной формах</a:t>
            </a:r>
            <a:r>
              <a:rPr lang="ru-RU" altLang="ru-RU" sz="1600">
                <a:solidFill>
                  <a:srgbClr val="36698C"/>
                </a:solidFill>
                <a:latin typeface="Arial" charset="0"/>
                <a:cs typeface="Arial" charset="0"/>
              </a:rPr>
              <a:t>) (оплата внешних услуг).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305208" y="1182925"/>
            <a:ext cx="243235" cy="296562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05208" y="2343376"/>
            <a:ext cx="243235" cy="296562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340" y="1134480"/>
            <a:ext cx="8024887" cy="1129306"/>
          </a:xfrm>
          <a:prstGeom prst="roundRect">
            <a:avLst>
              <a:gd name="adj" fmla="val 8846"/>
            </a:avLst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Полный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подушевой норматив финансирования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– объем финансирования медицинской организации на одного прикрепленного к медицинской организации застрахованного по обязательному медицинскому страхованию жителя для оказания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медицинской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помощи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во всех условиях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341" y="2348664"/>
            <a:ext cx="8024887" cy="1387433"/>
          </a:xfrm>
          <a:prstGeom prst="roundRect">
            <a:avLst>
              <a:gd name="adj" fmla="val 8846"/>
            </a:avLst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Полные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подушевые условия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условия оказания медицинской помощи в подразделениях медицинской организации, оказывающей медицинскую помощь в амбулаторных, стационарных условиях и в условиях дневного стационара, оплата которой в данных условиях осуществляется по подушевому нормативу финансирования на прикрепившихся к данной медицинской организации лиц.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Cambria"/>
              </a:rPr>
              <a:t> 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sym typeface="Cambria"/>
            </a:endParaRPr>
          </a:p>
        </p:txBody>
      </p:sp>
      <p:sp>
        <p:nvSpPr>
          <p:cNvPr id="2" name="Прямоугольник 1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76563" y="47625"/>
            <a:ext cx="5992812" cy="1076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8CB9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Новые способы оплаты за оказанную медицинскую помощь в 2018 году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полный подушевой норматив</a:t>
            </a:r>
          </a:p>
          <a:p>
            <a:pPr algn="ctr">
              <a:lnSpc>
                <a:spcPct val="80000"/>
              </a:lnSpc>
              <a:defRPr/>
            </a:pPr>
            <a:endParaRPr lang="ru-RU" sz="2000" b="1" dirty="0">
              <a:solidFill>
                <a:srgbClr val="498CB9">
                  <a:lumMod val="75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1"/>
          <p:cNvSpPr>
            <a:spLocks noChangeArrowheads="1"/>
          </p:cNvSpPr>
          <p:nvPr/>
        </p:nvSpPr>
        <p:spPr bwMode="auto">
          <a:xfrm>
            <a:off x="0" y="3802063"/>
            <a:ext cx="9144000" cy="29797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tabLst>
                <a:tab pos="4362450" algn="l"/>
              </a:tabLst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Ежемесячный базовый норматив финансирования медицинских</a:t>
            </a:r>
            <a:br>
              <a:rPr lang="ru-RU" altLang="ru-RU" sz="17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17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организаций по полному и амбулаторному подушевым нормативам финансирования  составляет</a:t>
            </a:r>
            <a:r>
              <a:rPr lang="ru-RU" altLang="ru-RU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ru-RU" alt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98</a:t>
            </a:r>
            <a:r>
              <a:rPr lang="ru-RU" alt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%  </a:t>
            </a:r>
          </a:p>
          <a:p>
            <a:pPr algn="ctr">
              <a:lnSpc>
                <a:spcPct val="85000"/>
              </a:lnSpc>
              <a:tabLst>
                <a:tab pos="4362450" algn="l"/>
              </a:tabLst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стимулирующие выплаты </a:t>
            </a:r>
            <a:r>
              <a:rPr lang="ru-RU" altLang="ru-RU" sz="20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- </a:t>
            </a:r>
            <a:r>
              <a:rPr lang="ru-RU" alt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ru-RU" alt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% </a:t>
            </a:r>
            <a:r>
              <a:rPr lang="ru-RU" altLang="ru-RU" sz="20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q"/>
              <a:tabLst>
                <a:tab pos="4362450" algn="l"/>
              </a:tabLst>
              <a:defRPr/>
            </a:pP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Стимулирующий норматив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выплачивается ежемесячно </a:t>
            </a: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в счетах месяца следующем за отчетным</a:t>
            </a:r>
          </a:p>
          <a:p>
            <a:pPr marL="285750" indent="-285750">
              <a:lnSpc>
                <a:spcPct val="85000"/>
              </a:lnSpc>
              <a:buFont typeface="Wingdings" pitchFamily="2" charset="2"/>
              <a:buChar char="q"/>
              <a:tabLst>
                <a:tab pos="4362450" algn="l"/>
              </a:tabLst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Уменьшатся на определенный % </a:t>
            </a: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при невыполнении показателей, критериев таких как:</a:t>
            </a:r>
            <a:r>
              <a:rPr lang="en-US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  </a:t>
            </a: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   </a:t>
            </a:r>
            <a:r>
              <a:rPr lang="en-US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</a:t>
            </a: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-уровень выполнения плановых показателей,</a:t>
            </a:r>
          </a:p>
          <a:p>
            <a:pPr>
              <a:lnSpc>
                <a:spcPct val="85000"/>
              </a:lnSpc>
              <a:tabLst>
                <a:tab pos="4362450" algn="l"/>
              </a:tabLst>
              <a:defRPr/>
            </a:pP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                  -наличие/отсутствие обоснованных жалоб, </a:t>
            </a:r>
          </a:p>
          <a:p>
            <a:pPr algn="just">
              <a:lnSpc>
                <a:spcPct val="85000"/>
              </a:lnSpc>
              <a:tabLst>
                <a:tab pos="4362450" algn="l"/>
              </a:tabLst>
              <a:defRPr/>
            </a:pP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                  -доля посещений в неотложной форме, </a:t>
            </a:r>
          </a:p>
          <a:p>
            <a:pPr algn="just">
              <a:lnSpc>
                <a:spcPct val="85000"/>
              </a:lnSpc>
              <a:tabLst>
                <a:tab pos="4362450" algn="l"/>
              </a:tabLst>
              <a:defRPr/>
            </a:pP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                  -количество выявленных случаев ЗНО, </a:t>
            </a:r>
          </a:p>
          <a:p>
            <a:pPr algn="just">
              <a:tabLst>
                <a:tab pos="4362450" algn="l"/>
              </a:tabLst>
              <a:defRPr/>
            </a:pPr>
            <a:r>
              <a:rPr lang="ru-RU" alt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                  -охват диспансеризацией</a:t>
            </a:r>
            <a:endParaRPr lang="en-US" altLang="ru-RU" sz="1600" b="1" dirty="0">
              <a:solidFill>
                <a:schemeClr val="accent3">
                  <a:lumMod val="40000"/>
                  <a:lumOff val="6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525" y="2125663"/>
            <a:ext cx="8594725" cy="16922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just"/>
            <a:r>
              <a:rPr lang="ru-RU" altLang="ru-RU" sz="1700" b="1">
                <a:solidFill>
                  <a:srgbClr val="36698C"/>
                </a:solidFill>
                <a:latin typeface="Arial" charset="0"/>
                <a:cs typeface="Arial" charset="0"/>
              </a:rPr>
              <a:t>Тарифом оплаты служит </a:t>
            </a:r>
            <a:r>
              <a:rPr lang="ru-RU" altLang="ru-RU" sz="1700" b="1">
                <a:solidFill>
                  <a:srgbClr val="C00000"/>
                </a:solidFill>
                <a:latin typeface="Arial" charset="0"/>
                <a:cs typeface="Arial" charset="0"/>
              </a:rPr>
              <a:t>амбулаторный подушевой норматив</a:t>
            </a:r>
            <a:r>
              <a:rPr lang="ru-RU" altLang="ru-RU" sz="1700">
                <a:solidFill>
                  <a:srgbClr val="36698C"/>
                </a:solidFill>
                <a:latin typeface="Arial" charset="0"/>
                <a:cs typeface="Arial" charset="0"/>
              </a:rPr>
              <a:t>, в состав которого включены расходы на оказание медицинской помощи по всем медицинским специальностям, профилям и формам оказания медицинской помощи в амбулаторных условиях на собственной базе и в других медицинских организациях </a:t>
            </a:r>
            <a:r>
              <a:rPr lang="ru-RU" altLang="ru-RU" sz="1600" i="1">
                <a:solidFill>
                  <a:srgbClr val="36698C"/>
                </a:solidFill>
                <a:latin typeface="Arial" charset="0"/>
                <a:cs typeface="Arial" charset="0"/>
              </a:rPr>
              <a:t>(уровней: районного, межрайонного, городского, городского амб. и специализированного с ПН в амб., условиях)</a:t>
            </a:r>
            <a:endParaRPr lang="ru-RU" altLang="ru-RU" sz="1700" i="1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51830" y="830997"/>
            <a:ext cx="243235" cy="296562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065" y="754703"/>
            <a:ext cx="8385324" cy="1387433"/>
          </a:xfrm>
          <a:prstGeom prst="roundRect">
            <a:avLst>
              <a:gd name="adj" fmla="val 8846"/>
            </a:avLst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Подушевые амбулаторно-поликлинические условия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условия оказания медицинской помощи в подразделениях медицинской организации, оказывающей медицинскую помощь в амбулаторных условиях, оплата которой осуществляется по подушевому нормативу финансирования на прикрепившихся к данной медицинской организации лиц.</a:t>
            </a:r>
          </a:p>
        </p:txBody>
      </p:sp>
      <p:sp>
        <p:nvSpPr>
          <p:cNvPr id="8" name="Овал 7"/>
          <p:cNvSpPr/>
          <p:nvPr/>
        </p:nvSpPr>
        <p:spPr>
          <a:xfrm>
            <a:off x="90795" y="3907836"/>
            <a:ext cx="565306" cy="545858"/>
          </a:xfrm>
          <a:prstGeom prst="ellipse">
            <a:avLst/>
          </a:prstGeom>
          <a:solidFill>
            <a:srgbClr val="C0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0" rIns="45719" bIns="0" spcCol="381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Arial Black" pitchFamily="34" charset="0"/>
                <a:ea typeface="Cambria"/>
                <a:cs typeface="Cambria"/>
                <a:sym typeface="Cambria"/>
              </a:rPr>
              <a:t>!</a:t>
            </a:r>
          </a:p>
        </p:txBody>
      </p:sp>
      <p:sp>
        <p:nvSpPr>
          <p:cNvPr id="93190" name="Прямоугольник 17"/>
          <p:cNvSpPr>
            <a:spLocks noChangeArrowheads="1"/>
          </p:cNvSpPr>
          <p:nvPr/>
        </p:nvSpPr>
        <p:spPr bwMode="auto">
          <a:xfrm>
            <a:off x="2371725" y="0"/>
            <a:ext cx="659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2000" b="1">
                <a:solidFill>
                  <a:srgbClr val="36698C"/>
                </a:solidFill>
                <a:latin typeface="Arial" charset="0"/>
                <a:cs typeface="Arial" charset="0"/>
              </a:rPr>
              <a:t>Новые способы оплаты за оказанную медицинскую помощь в 2018 году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>
                <a:solidFill>
                  <a:srgbClr val="C00000"/>
                </a:solidFill>
                <a:latin typeface="Arial" charset="0"/>
                <a:cs typeface="Arial" charset="0"/>
              </a:rPr>
              <a:t>амбулаторный подушевой норматив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82650" y="1538288"/>
            <a:ext cx="7920038" cy="52244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МО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районный 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в среднем на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  <a:cs typeface="Arial" charset="0"/>
              </a:rPr>
              <a:t>30</a:t>
            </a:r>
            <a:r>
              <a:rPr lang="ru-RU" altLang="ru-RU" b="1">
                <a:solidFill>
                  <a:srgbClr val="188669"/>
                </a:solidFill>
                <a:latin typeface="Arial" charset="0"/>
                <a:cs typeface="Arial" charset="0"/>
              </a:rPr>
              <a:t> %</a:t>
            </a:r>
          </a:p>
          <a:p>
            <a:pPr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МО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межрайонный 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в среднем на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  <a:cs typeface="Arial" charset="0"/>
              </a:rPr>
              <a:t>20</a:t>
            </a:r>
            <a:r>
              <a:rPr lang="ru-RU" altLang="ru-RU">
                <a:solidFill>
                  <a:srgbClr val="188669"/>
                </a:solidFill>
                <a:latin typeface="Arial" charset="0"/>
                <a:cs typeface="Arial" charset="0"/>
              </a:rPr>
              <a:t> %</a:t>
            </a:r>
          </a:p>
          <a:p>
            <a:pPr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МО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городской 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в среднем на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  <a:cs typeface="Arial" charset="0"/>
              </a:rPr>
              <a:t>20</a:t>
            </a:r>
            <a:r>
              <a:rPr lang="ru-RU" altLang="ru-RU" b="1">
                <a:solidFill>
                  <a:srgbClr val="18866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>
                <a:solidFill>
                  <a:srgbClr val="188669"/>
                </a:solidFill>
                <a:latin typeface="Arial" charset="0"/>
                <a:cs typeface="Arial" charset="0"/>
              </a:rPr>
              <a:t>%</a:t>
            </a:r>
          </a:p>
          <a:p>
            <a:pPr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МО</a:t>
            </a:r>
            <a:r>
              <a:rPr lang="ru-RU" altLang="ru-RU">
                <a:solidFill>
                  <a:srgbClr val="18866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городской – амбулаторный</a:t>
            </a:r>
            <a:r>
              <a:rPr lang="en-US" altLang="ru-RU" b="1">
                <a:solidFill>
                  <a:srgbClr val="18866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в среднем на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</a:rPr>
              <a:t>20</a:t>
            </a:r>
            <a:r>
              <a:rPr lang="ru-RU" altLang="ru-RU" b="1">
                <a:solidFill>
                  <a:srgbClr val="188669"/>
                </a:solidFill>
              </a:rPr>
              <a:t> </a:t>
            </a:r>
            <a:r>
              <a:rPr lang="ru-RU" altLang="ru-RU">
                <a:solidFill>
                  <a:srgbClr val="188669"/>
                </a:solidFill>
              </a:rPr>
              <a:t>%</a:t>
            </a:r>
          </a:p>
          <a:p>
            <a:pPr>
              <a:lnSpc>
                <a:spcPts val="2163"/>
              </a:lnSpc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МО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специализированный – с прикреплённым населением 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(в том числе по подушевому нормативу в амбулаторно – поликлинических условиях) в среднем на 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  <a:cs typeface="Arial" charset="0"/>
              </a:rPr>
              <a:t>23</a:t>
            </a:r>
            <a:r>
              <a:rPr lang="ru-RU" altLang="ru-RU" b="1">
                <a:solidFill>
                  <a:srgbClr val="18866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>
                <a:solidFill>
                  <a:srgbClr val="188669"/>
                </a:solidFill>
                <a:latin typeface="Arial" charset="0"/>
                <a:cs typeface="Arial" charset="0"/>
              </a:rPr>
              <a:t>%</a:t>
            </a:r>
          </a:p>
          <a:p>
            <a:pPr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МО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специализированный – </a:t>
            </a:r>
            <a:b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без прикрепленного населения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 в среднем на 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  <a:cs typeface="Arial" charset="0"/>
              </a:rPr>
              <a:t>23</a:t>
            </a:r>
            <a:r>
              <a:rPr lang="ru-RU" altLang="ru-RU" b="1">
                <a:solidFill>
                  <a:srgbClr val="18866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>
                <a:solidFill>
                  <a:srgbClr val="188669"/>
                </a:solidFill>
                <a:latin typeface="Arial" charset="0"/>
                <a:cs typeface="Arial" charset="0"/>
              </a:rPr>
              <a:t>%</a:t>
            </a:r>
            <a:endParaRPr lang="ru-RU" altLang="ru-RU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Скорая медицинская помощь  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на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  <a:cs typeface="Arial" charset="0"/>
              </a:rPr>
              <a:t>14 </a:t>
            </a:r>
            <a:r>
              <a:rPr lang="ru-RU" altLang="ru-RU">
                <a:solidFill>
                  <a:srgbClr val="188669"/>
                </a:solidFill>
                <a:latin typeface="Arial" charset="0"/>
                <a:cs typeface="Arial" charset="0"/>
              </a:rPr>
              <a:t>%</a:t>
            </a:r>
          </a:p>
          <a:p>
            <a:pPr>
              <a:spcBef>
                <a:spcPts val="1500"/>
              </a:spcBef>
            </a:pP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Уровень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cs typeface="Arial" charset="0"/>
              </a:rPr>
              <a:t>Прочие</a:t>
            </a:r>
            <a:r>
              <a:rPr lang="ru-RU" altLang="ru-RU">
                <a:solidFill>
                  <a:schemeClr val="tx1"/>
                </a:solidFill>
                <a:latin typeface="Arial" charset="0"/>
                <a:cs typeface="Arial" charset="0"/>
              </a:rPr>
              <a:t> в среднем на </a:t>
            </a:r>
            <a:r>
              <a:rPr lang="ru-RU" altLang="ru-RU" sz="2400" b="1">
                <a:solidFill>
                  <a:srgbClr val="188669"/>
                </a:solidFill>
                <a:latin typeface="Arial" charset="0"/>
                <a:cs typeface="Arial" charset="0"/>
              </a:rPr>
              <a:t>17 </a:t>
            </a:r>
            <a:r>
              <a:rPr lang="ru-RU" altLang="ru-RU">
                <a:solidFill>
                  <a:srgbClr val="188669"/>
                </a:solidFill>
                <a:latin typeface="Arial" charset="0"/>
                <a:cs typeface="Arial" charset="0"/>
              </a:rPr>
              <a:t>%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600709" y="1645787"/>
            <a:ext cx="243235" cy="296562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605599" y="2191088"/>
            <a:ext cx="243235" cy="296562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15039" y="3307967"/>
            <a:ext cx="243235" cy="296562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605599" y="2744824"/>
            <a:ext cx="243235" cy="296562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162436" y="1574956"/>
            <a:ext cx="402230" cy="914400"/>
          </a:xfrm>
          <a:prstGeom prst="rightBrace">
            <a:avLst>
              <a:gd name="adj1" fmla="val 30508"/>
              <a:gd name="adj2" fmla="val 50000"/>
            </a:avLst>
          </a:prstGeom>
          <a:noFill/>
          <a:ln w="381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91439" tIns="45719" rIns="91439" bIns="45719" spcCol="38100"/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600708" y="3824875"/>
            <a:ext cx="243235" cy="296562"/>
          </a:xfrm>
          <a:prstGeom prst="chevron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639413" y="5715111"/>
            <a:ext cx="243236" cy="296562"/>
          </a:xfrm>
          <a:prstGeom prst="chevron">
            <a:avLst>
              <a:gd name="adj" fmla="val 38531"/>
            </a:avLst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241" name="Прямоугольник 2"/>
          <p:cNvSpPr>
            <a:spLocks noChangeArrowheads="1"/>
          </p:cNvSpPr>
          <p:nvPr/>
        </p:nvSpPr>
        <p:spPr bwMode="auto">
          <a:xfrm>
            <a:off x="2322513" y="169863"/>
            <a:ext cx="662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36698C"/>
                </a:solidFill>
                <a:latin typeface="Arial" charset="0"/>
                <a:cs typeface="Arial" charset="0"/>
              </a:rPr>
              <a:t>Уровни медицинских организаций </a:t>
            </a:r>
          </a:p>
          <a:p>
            <a:pPr algn="ctr"/>
            <a:r>
              <a:rPr lang="ru-RU" altLang="ru-RU" sz="2000" b="1">
                <a:solidFill>
                  <a:srgbClr val="36698C"/>
                </a:solidFill>
                <a:latin typeface="Arial" charset="0"/>
                <a:cs typeface="Arial" charset="0"/>
              </a:rPr>
              <a:t>Рост финансирования МО по уровням в 2018 году </a:t>
            </a:r>
            <a:endParaRPr lang="ru-RU" altLang="ru-RU" sz="2000">
              <a:solidFill>
                <a:srgbClr val="36698C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8588" y="955675"/>
            <a:ext cx="6169025" cy="64611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algn="ctr"/>
            <a:r>
              <a:rPr lang="ru-RU" altLang="ru-RU" b="1">
                <a:solidFill>
                  <a:srgbClr val="3A8067"/>
                </a:solidFill>
                <a:latin typeface="Arial" charset="0"/>
                <a:cs typeface="Arial" charset="0"/>
              </a:rPr>
              <a:t>Увеличение финансирования МО по уровням по сравнению с 2017 годом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2813" y="1624653"/>
            <a:ext cx="171961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88669"/>
                </a:solidFill>
                <a:latin typeface="Arial" pitchFamily="34" charset="0"/>
                <a:cs typeface="Arial" pitchFamily="34" charset="0"/>
              </a:rPr>
              <a:t> в среднем</a:t>
            </a:r>
            <a:br>
              <a:rPr lang="ru-RU" dirty="0">
                <a:solidFill>
                  <a:srgbClr val="188669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18866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>
                <a:solidFill>
                  <a:srgbClr val="188669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ru-RU" dirty="0">
                <a:solidFill>
                  <a:srgbClr val="188669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ru-RU" dirty="0">
              <a:solidFill>
                <a:srgbClr val="18866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Нашивка 9"/>
          <p:cNvSpPr/>
          <p:nvPr/>
        </p:nvSpPr>
        <p:spPr>
          <a:xfrm flipV="1">
            <a:off x="615039" y="6265210"/>
            <a:ext cx="267610" cy="326281"/>
          </a:xfrm>
          <a:prstGeom prst="chevron">
            <a:avLst>
              <a:gd name="adj" fmla="val 38748"/>
            </a:avLst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Нашивка 9">
            <a:extLst>
              <a:ext uri="{FF2B5EF4-FFF2-40B4-BE49-F238E27FC236}"/>
            </a:extLst>
          </p:cNvPr>
          <p:cNvSpPr/>
          <p:nvPr/>
        </p:nvSpPr>
        <p:spPr>
          <a:xfrm>
            <a:off x="639413" y="4909810"/>
            <a:ext cx="243236" cy="296562"/>
          </a:xfrm>
          <a:prstGeom prst="chevron">
            <a:avLst>
              <a:gd name="adj" fmla="val 38531"/>
            </a:avLst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3081" y="1146412"/>
            <a:ext cx="8555818" cy="5363570"/>
          </a:xfrm>
          <a:prstGeom prst="roundRect">
            <a:avLst>
              <a:gd name="adj" fmla="val 3985"/>
            </a:avLst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numCol="2" spcCol="38100" anchor="ctr">
            <a:spAutoFit/>
          </a:bodyPr>
          <a:lstStyle/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Арбажская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Афанасьевская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Белохолуницкая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Верхнекамская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Верхошижемская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Даровская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Кикнурская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Кильмезская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Куменская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Лебяжская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Малмыжская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Мурашинская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Нагорская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Немская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Опаринская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Оричевская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Орловская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Пижанская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Подосиновская ЦРБ имени Н.В. </a:t>
            </a: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Отрокова</a:t>
            </a:r>
            <a:endParaRPr lang="ru-RU" sz="1400" b="1" kern="0" dirty="0">
              <a:solidFill>
                <a:srgbClr val="4DAB89">
                  <a:lumMod val="75000"/>
                </a:srgbClr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Санчурская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 имени заслуженного врача РСФСР А.И. Прохорова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Свечинская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Сунская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Тужинская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Унинская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Уржумская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Фаленская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Шабалинская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ЦРБ</a:t>
            </a:r>
          </a:p>
          <a:p>
            <a:pPr marL="180975" indent="-18097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buFont typeface="Wingdings" pitchFamily="2" charset="2"/>
              <a:buChar char="n"/>
              <a:defRPr/>
            </a:pPr>
            <a:r>
              <a:rPr lang="ru-RU" sz="1400" b="1" kern="0" dirty="0" err="1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Юрьянская</a:t>
            </a:r>
            <a:r>
              <a:rPr lang="ru-RU" sz="1400" b="1" kern="0" dirty="0">
                <a:solidFill>
                  <a:srgbClr val="4DAB89">
                    <a:lumMod val="75000"/>
                  </a:srgb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районная больница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35588" y="5581650"/>
            <a:ext cx="3359150" cy="827088"/>
          </a:xfrm>
          <a:prstGeom prst="roundRect">
            <a:avLst/>
          </a:prstGeom>
          <a:solidFill>
            <a:schemeClr val="bg1"/>
          </a:solidFill>
          <a:ln>
            <a:solidFill>
              <a:srgbClr val="CCF0E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tIns="45719" rIns="45719" bIns="45719" anchor="ctr"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itchFamily="18" charset="0"/>
                <a:cs typeface="Helvetica" pitchFamily="34" charset="0"/>
                <a:sym typeface="Cambria" pitchFamily="18" charset="0"/>
              </a:defRPr>
            </a:lvl9pPr>
          </a:lstStyle>
          <a:p>
            <a:pPr hangingPunct="0">
              <a:lnSpc>
                <a:spcPts val="1675"/>
              </a:lnSpc>
              <a:buFont typeface="Arial" charset="0"/>
              <a:buChar char="•"/>
            </a:pPr>
            <a: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Полные</a:t>
            </a:r>
            <a:r>
              <a:rPr lang="en-US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400" b="1">
                <a:solidFill>
                  <a:srgbClr val="36698C"/>
                </a:solidFill>
                <a:latin typeface="Arial" charset="0"/>
                <a:cs typeface="Arial" charset="0"/>
              </a:rPr>
              <a:t>подушевые условия финансирования</a:t>
            </a:r>
          </a:p>
          <a:p>
            <a:pPr algn="ctr" hangingPunct="0">
              <a:lnSpc>
                <a:spcPts val="1675"/>
              </a:lnSpc>
            </a:pP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средний прирост </a:t>
            </a:r>
            <a:r>
              <a:rPr lang="ru-RU" altLang="ru-RU" b="1">
                <a:solidFill>
                  <a:srgbClr val="C00000"/>
                </a:solidFill>
                <a:latin typeface="Arial" charset="0"/>
                <a:cs typeface="Arial" charset="0"/>
              </a:rPr>
              <a:t>30 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  <a:cs typeface="Arial" charset="0"/>
              </a:rPr>
              <a:t>%</a:t>
            </a:r>
            <a:endParaRPr lang="ru-RU" altLang="ru-RU" sz="13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98075" y="699792"/>
            <a:ext cx="4372970" cy="390939"/>
          </a:xfrm>
          <a:prstGeom prst="roundRect">
            <a:avLst>
              <a:gd name="adj" fmla="val 23879"/>
            </a:avLst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УРОВЕНЬ МО РАЙОННЫЙ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11500" y="-84138"/>
            <a:ext cx="5745163" cy="549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AB89">
                  <a:lumMod val="75000"/>
                </a:srgbClr>
              </a:buClr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Распределение МО по уровням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98CB9"/>
      </a:accent1>
      <a:accent2>
        <a:srgbClr val="4DAB89"/>
      </a:accent2>
      <a:accent3>
        <a:srgbClr val="E69C2F"/>
      </a:accent3>
      <a:accent4>
        <a:srgbClr val="EE2835"/>
      </a:accent4>
      <a:accent5>
        <a:srgbClr val="8F4E79"/>
      </a:accent5>
      <a:accent6>
        <a:srgbClr val="9DC45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98CB9"/>
      </a:accent1>
      <a:accent2>
        <a:srgbClr val="4DAB89"/>
      </a:accent2>
      <a:accent3>
        <a:srgbClr val="E69C2F"/>
      </a:accent3>
      <a:accent4>
        <a:srgbClr val="EE2835"/>
      </a:accent4>
      <a:accent5>
        <a:srgbClr val="8F4E79"/>
      </a:accent5>
      <a:accent6>
        <a:srgbClr val="9DC45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98CB9"/>
      </a:accent1>
      <a:accent2>
        <a:srgbClr val="4DAB89"/>
      </a:accent2>
      <a:accent3>
        <a:srgbClr val="E69C2F"/>
      </a:accent3>
      <a:accent4>
        <a:srgbClr val="EE2835"/>
      </a:accent4>
      <a:accent5>
        <a:srgbClr val="8F4E79"/>
      </a:accent5>
      <a:accent6>
        <a:srgbClr val="9DC45A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2860</Words>
  <Application>Microsoft Office PowerPoint</Application>
  <PresentationFormat>Экран (4:3)</PresentationFormat>
  <Paragraphs>527</Paragraphs>
  <Slides>30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Оформление по умолчанию</vt:lpstr>
      <vt:lpstr>1_Оформление по умолчанию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Кировского областного  территориального фонда ОМС, тыс.руб.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Полный подушевой норматив финансирования на одного прикрепленного застрахованного по ОМС в год (в месяц), руб.</vt:lpstr>
      <vt:lpstr>Презентация PowerPoint</vt:lpstr>
      <vt:lpstr>Амбулаторный подушевой норматив финансирования ПСМП  на одного прикрепленного застрахованного по ОМС в год (месяц), руб.</vt:lpstr>
      <vt:lpstr>Презентация PowerPoint</vt:lpstr>
      <vt:lpstr>       Оплата медицинской помощи уровня  МО специализированные –  без прикрепленного населения, в 2018 году не изменилась!</vt:lpstr>
      <vt:lpstr>Подушевой норматив финансирования скорой медицинской помощи на одного застрахованного по ОМС в год (руб.)</vt:lpstr>
      <vt:lpstr>Презентация PowerPoint</vt:lpstr>
      <vt:lpstr>Презентация PowerPoint</vt:lpstr>
      <vt:lpstr>Презентация PowerPoint</vt:lpstr>
      <vt:lpstr>  Подача реестров за оказанную медицинскую помощь   МО уровня Районного с 01.01.2018</vt:lpstr>
      <vt:lpstr> Подача реестров за оказанную медицинскую помощь   МО уровня Межрайонного с 01.01.2018</vt:lpstr>
      <vt:lpstr>  Подача реестров за оказанную медицинскую помощь   МО уровня Городского с 01.01.2018</vt:lpstr>
      <vt:lpstr>Подача реестров за оказанную  медицинскую помощь   МО уровня Городского-амбулаторного с 01.01.2018</vt:lpstr>
      <vt:lpstr>Подача реестров за оказанную медицинскую помощь   МО уровня Специализированного с прикрепленным населением  с 01.01.2018</vt:lpstr>
      <vt:lpstr>Подача реестров за оказанную медицинскую помощь   МО уровня Специализированного без прикрепленного населения  с 01.01.2018</vt:lpstr>
      <vt:lpstr>Подача реестров оказанной медицинской помощи Станцией скорой медицинской помощи г. Кирова с 01.01.2018</vt:lpstr>
      <vt:lpstr>Презентация PowerPoint</vt:lpstr>
      <vt:lpstr>Информация о финансовых санкций СМО к МО за 2017 год </vt:lpstr>
      <vt:lpstr>«Лидеры» по сумме удержаний за 2017 год</vt:lpstr>
      <vt:lpstr> Лидеры по наименьшим суммам удержаний  за 2017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2018-01-17T15:57:22Z</dcterms:modified>
</cp:coreProperties>
</file>